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57" r:id="rId3"/>
    <p:sldId id="281" r:id="rId4"/>
    <p:sldId id="282" r:id="rId5"/>
    <p:sldId id="274" r:id="rId6"/>
    <p:sldId id="262" r:id="rId7"/>
    <p:sldId id="263" r:id="rId8"/>
    <p:sldId id="269" r:id="rId9"/>
    <p:sldId id="270" r:id="rId10"/>
    <p:sldId id="287" r:id="rId11"/>
    <p:sldId id="288" r:id="rId12"/>
    <p:sldId id="266" r:id="rId13"/>
    <p:sldId id="258" r:id="rId14"/>
    <p:sldId id="259" r:id="rId15"/>
    <p:sldId id="276" r:id="rId16"/>
    <p:sldId id="275" r:id="rId17"/>
    <p:sldId id="260" r:id="rId18"/>
    <p:sldId id="271" r:id="rId19"/>
    <p:sldId id="261" r:id="rId20"/>
    <p:sldId id="283" r:id="rId21"/>
    <p:sldId id="284" r:id="rId22"/>
    <p:sldId id="286" r:id="rId23"/>
    <p:sldId id="285" r:id="rId24"/>
    <p:sldId id="289" r:id="rId25"/>
    <p:sldId id="2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918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7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19-Apr-17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3350BE-36FB-48B8-BC3B-BF82FA8A4B16}" type="datetime1">
              <a:rPr lang="en-US" smtClean="0"/>
              <a:pPr/>
              <a:t>19-Apr-17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8D951-FD7A-4EA6-9971-BA4650F5F282}" type="datetime1">
              <a:rPr lang="en-US" smtClean="0"/>
              <a:pPr/>
              <a:t>19-Apr-17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DDA1A-1160-4810-A009-9384DF143964}" type="datetime1">
              <a:rPr lang="en-US" smtClean="0"/>
              <a:pPr/>
              <a:t>19-Apr-17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B8CA7-DF52-4574-B28B-BF67C425F74E}" type="datetime1">
              <a:rPr lang="en-US" smtClean="0"/>
              <a:pPr/>
              <a:t>19-Apr-17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F388C-ACCE-4EF5-AD2C-86A2C6495869}" type="datetime1">
              <a:rPr lang="en-US" smtClean="0"/>
              <a:pPr/>
              <a:t>19-Apr-17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2A2DB-E9A4-4F11-9A97-3D805873123B}" type="datetime1">
              <a:rPr lang="en-US" smtClean="0"/>
              <a:pPr/>
              <a:t>19-Apr-17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D039D-4B07-4C92-99B2-D30586816A68}" type="datetime1">
              <a:rPr lang="en-US" smtClean="0"/>
              <a:pPr/>
              <a:t>19-Apr-17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8C0F6-D106-4D90-B6A1-515B7FD8F0C8}" type="datetime1">
              <a:rPr lang="en-US" smtClean="0"/>
              <a:pPr/>
              <a:t>19-Apr-17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B9723-2437-47C8-833A-EDB2EBB6A5A1}" type="datetime1">
              <a:rPr lang="en-US" smtClean="0"/>
              <a:pPr/>
              <a:t>19-Apr-17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5C9E6-3B8B-4571-9128-858A99C98B86}" type="datetime1">
              <a:rPr lang="en-US" smtClean="0"/>
              <a:pPr/>
              <a:t>19-Apr-17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141EB-C6BD-49FF-BC05-BF0312C62789}" type="datetime1">
              <a:rPr lang="en-US" smtClean="0"/>
              <a:pPr/>
              <a:t>19-Apr-17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1E575-74B0-4F22-8519-3F96FB7A2B3A}" type="datetime1">
              <a:rPr lang="en-US" smtClean="0"/>
              <a:pPr/>
              <a:t>19-Apr-17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sp>
        <p:nvSpPr>
          <p:cNvPr id="2" name="Title 1"/>
          <p:cNvSpPr>
            <a:spLocks noGrp="1"/>
          </p:cNvSpPr>
          <p:nvPr>
            <p:ph type="ctrTitle"/>
          </p:nvPr>
        </p:nvSpPr>
        <p:spPr>
          <a:xfrm>
            <a:off x="621506" y="762000"/>
            <a:ext cx="7772400" cy="457200"/>
          </a:xfrm>
        </p:spPr>
        <p:txBody>
          <a:bodyPr>
            <a:normAutofit fontScale="90000"/>
          </a:bodyPr>
          <a:lstStyle/>
          <a:p>
            <a:r>
              <a:rPr lang="en-US" sz="1800" dirty="0" smtClean="0">
                <a:solidFill>
                  <a:srgbClr val="002060"/>
                </a:solidFill>
                <a:latin typeface="Book Antiqua" panose="02040602050305030304" pitchFamily="18" charset="0"/>
              </a:rPr>
              <a:t>Development of master curricula for natural disasters risk management in Western Balkan countries</a:t>
            </a:r>
            <a:endParaRPr lang="bs-Latn-BA" sz="1800" dirty="0">
              <a:solidFill>
                <a:srgbClr val="002060"/>
              </a:solidFill>
              <a:latin typeface="Book Antiqua" panose="02040602050305030304" pitchFamily="18" charset="0"/>
            </a:endParaRPr>
          </a:p>
        </p:txBody>
      </p:sp>
      <p:sp>
        <p:nvSpPr>
          <p:cNvPr id="3" name="Subtitle 2"/>
          <p:cNvSpPr>
            <a:spLocks noGrp="1"/>
          </p:cNvSpPr>
          <p:nvPr>
            <p:ph type="subTitle" idx="1"/>
          </p:nvPr>
        </p:nvSpPr>
        <p:spPr>
          <a:xfrm>
            <a:off x="1371600" y="1676400"/>
            <a:ext cx="6400800" cy="1143000"/>
          </a:xfrm>
        </p:spPr>
        <p:txBody>
          <a:bodyPr/>
          <a:lstStyle/>
          <a:p>
            <a:r>
              <a:rPr lang="sr-Latn-BA" dirty="0" smtClean="0">
                <a:solidFill>
                  <a:srgbClr val="419182"/>
                </a:solidFill>
                <a:effectLst>
                  <a:outerShdw blurRad="38100" dist="38100" dir="2700000" algn="tl">
                    <a:srgbClr val="000000">
                      <a:alpha val="43137"/>
                    </a:srgbClr>
                  </a:outerShdw>
                </a:effectLst>
                <a:latin typeface="Book Antiqua" panose="02040602050305030304" pitchFamily="18" charset="0"/>
              </a:rPr>
              <a:t>NatRisk project</a:t>
            </a:r>
            <a:endParaRPr lang="bs-Latn-BA" dirty="0">
              <a:solidFill>
                <a:srgbClr val="419182"/>
              </a:solidFill>
              <a:effectLst>
                <a:outerShdw blurRad="38100" dist="38100" dir="2700000" algn="tl">
                  <a:srgbClr val="000000">
                    <a:alpha val="43137"/>
                  </a:srgbClr>
                </a:outerShdw>
              </a:effectLst>
              <a:latin typeface="Book Antiqua" panose="02040602050305030304" pitchFamily="18" charset="0"/>
            </a:endParaRPr>
          </a:p>
        </p:txBody>
      </p:sp>
      <p:cxnSp>
        <p:nvCxnSpPr>
          <p:cNvPr id="5" name="Straight Connector 4"/>
          <p:cNvCxnSpPr/>
          <p:nvPr/>
        </p:nvCxnSpPr>
        <p:spPr>
          <a:xfrm>
            <a:off x="0" y="12954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685800" y="26670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smtClean="0">
                <a:solidFill>
                  <a:srgbClr val="002060"/>
                </a:solidFill>
                <a:latin typeface="Book Antiqua" panose="02040602050305030304" pitchFamily="18" charset="0"/>
              </a:rPr>
              <a:t>Milan </a:t>
            </a:r>
            <a:r>
              <a:rPr lang="sr-Latn-BA" sz="1800" dirty="0" smtClean="0">
                <a:solidFill>
                  <a:srgbClr val="002060"/>
                </a:solidFill>
                <a:latin typeface="Book Antiqua" panose="02040602050305030304" pitchFamily="18" charset="0"/>
              </a:rPr>
              <a:t>Gocić</a:t>
            </a:r>
          </a:p>
          <a:p>
            <a:r>
              <a:rPr lang="sr-Latn-BA" sz="1800" dirty="0" smtClean="0">
                <a:solidFill>
                  <a:srgbClr val="002060"/>
                </a:solidFill>
                <a:latin typeface="Book Antiqua" panose="02040602050305030304" pitchFamily="18" charset="0"/>
              </a:rPr>
              <a:t>University of Niš</a:t>
            </a:r>
            <a:endParaRPr lang="bs-Latn-BA" sz="1800" dirty="0">
              <a:solidFill>
                <a:srgbClr val="002060"/>
              </a:solidFill>
              <a:latin typeface="Book Antiqua" panose="02040602050305030304" pitchFamily="18" charset="0"/>
            </a:endParaRPr>
          </a:p>
        </p:txBody>
      </p:sp>
      <p:sp>
        <p:nvSpPr>
          <p:cNvPr id="9" name="Title 1"/>
          <p:cNvSpPr txBox="1">
            <a:spLocks/>
          </p:cNvSpPr>
          <p:nvPr/>
        </p:nvSpPr>
        <p:spPr>
          <a:xfrm>
            <a:off x="685800" y="49530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rgbClr val="002060"/>
                </a:solidFill>
                <a:latin typeface="Book Antiqua" panose="02040602050305030304" pitchFamily="18" charset="0"/>
              </a:rPr>
              <a:t>NEO Serbia preventive monitoring/ 20</a:t>
            </a:r>
            <a:r>
              <a:rPr lang="en-GB" sz="1800" baseline="30000" dirty="0" err="1" smtClean="0">
                <a:solidFill>
                  <a:srgbClr val="002060"/>
                </a:solidFill>
                <a:latin typeface="Book Antiqua" panose="02040602050305030304" pitchFamily="18" charset="0"/>
              </a:rPr>
              <a:t>th</a:t>
            </a:r>
            <a:r>
              <a:rPr lang="sr-Latn-BA" sz="1800" dirty="0" smtClean="0">
                <a:solidFill>
                  <a:srgbClr val="002060"/>
                </a:solidFill>
                <a:latin typeface="Book Antiqua" panose="02040602050305030304" pitchFamily="18" charset="0"/>
              </a:rPr>
              <a:t> April 2017</a:t>
            </a:r>
            <a:endParaRPr lang="bs-Latn-BA" sz="1800" dirty="0">
              <a:solidFill>
                <a:srgbClr val="002060"/>
              </a:solidFill>
              <a:latin typeface="Book Antiqua" panose="02040602050305030304" pitchFamily="18" charset="0"/>
            </a:endParaRPr>
          </a:p>
        </p:txBody>
      </p:sp>
      <p:sp>
        <p:nvSpPr>
          <p:cNvPr id="11" name="Title 1"/>
          <p:cNvSpPr txBox="1">
            <a:spLocks/>
          </p:cNvSpPr>
          <p:nvPr/>
        </p:nvSpPr>
        <p:spPr>
          <a:xfrm>
            <a:off x="3352800" y="3733800"/>
            <a:ext cx="2325688"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bs-Latn-BA" sz="1800" dirty="0">
              <a:solidFill>
                <a:srgbClr val="002060"/>
              </a:solidFill>
              <a:latin typeface="Book Antiqua" panose="02040602050305030304" pitchFamily="18" charset="0"/>
            </a:endParaRPr>
          </a:p>
        </p:txBody>
      </p:sp>
      <p:sp>
        <p:nvSpPr>
          <p:cNvPr id="13" name="Text Box 2"/>
          <p:cNvSpPr txBox="1">
            <a:spLocks noChangeArrowheads="1"/>
          </p:cNvSpPr>
          <p:nvPr/>
        </p:nvSpPr>
        <p:spPr bwMode="auto">
          <a:xfrm>
            <a:off x="0" y="6057781"/>
            <a:ext cx="9144000" cy="800219"/>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sr-Latn-RS" sz="1200" dirty="0" smtClean="0">
                <a:effectLst/>
                <a:latin typeface="Book Antiqua"/>
                <a:ea typeface="Calibri"/>
                <a:cs typeface="Times New Roman"/>
              </a:rPr>
              <a:t>5</a:t>
            </a:r>
            <a:r>
              <a:rPr lang="en-US" sz="1200" dirty="0" smtClean="0">
                <a:latin typeface="Book Antiqua"/>
                <a:ea typeface="Calibri"/>
                <a:cs typeface="Times New Roman"/>
              </a:rPr>
              <a:t>73806-EPP-1-2016-1-RS-EPPKA2-CBHE-JP</a:t>
            </a:r>
            <a:endParaRPr lang="bs-Latn-BA" sz="1200" dirty="0">
              <a:latin typeface="Book Antiqua"/>
              <a:ea typeface="Calibri"/>
              <a:cs typeface="Times New Roman"/>
            </a:endParaRPr>
          </a:p>
          <a:p>
            <a:pPr>
              <a:spcAft>
                <a:spcPts val="0"/>
              </a:spcAft>
            </a:pPr>
            <a:r>
              <a:rPr lang="en-US" sz="1200" dirty="0">
                <a:effectLst/>
                <a:latin typeface="Book Antiqua"/>
                <a:ea typeface="Calibri"/>
                <a:cs typeface="Times New Roman"/>
              </a:rPr>
              <a:t> </a:t>
            </a:r>
            <a:endParaRPr lang="bs-Latn-BA" sz="1200" dirty="0">
              <a:effectLst/>
              <a:latin typeface="Book Antiqua"/>
              <a:ea typeface="Calibri"/>
              <a:cs typeface="Times New Roman"/>
            </a:endParaRPr>
          </a:p>
          <a:p>
            <a:pPr algn="just">
              <a:spcAft>
                <a:spcPts val="0"/>
              </a:spcAft>
            </a:pPr>
            <a:r>
              <a:rPr lang="bs-Latn-BA" sz="1100" i="1" dirty="0">
                <a:effectLst/>
                <a:latin typeface="Book Antiqua"/>
                <a:ea typeface="Calibri"/>
                <a:cs typeface="Times New Roman"/>
              </a:rPr>
              <a:t>"This project has been funded with support from the European Commission. This publication </a:t>
            </a:r>
            <a:r>
              <a:rPr lang="bs-Latn-BA" sz="1100" i="1" dirty="0" smtClean="0">
                <a:effectLst/>
                <a:latin typeface="Book Antiqua"/>
                <a:ea typeface="Calibri"/>
                <a:cs typeface="Times New Roman"/>
              </a:rPr>
              <a:t>reflects </a:t>
            </a:r>
            <a:r>
              <a:rPr lang="bs-Latn-BA" sz="1100" i="1" dirty="0">
                <a:effectLst/>
                <a:latin typeface="Book Antiqua"/>
                <a:ea typeface="Calibri"/>
                <a:cs typeface="Times New Roman"/>
              </a:rPr>
              <a:t>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pic>
        <p:nvPicPr>
          <p:cNvPr id="10" name="Picture 9" descr="http://rewbc.ni.ac.rs/wp-content/uploads/2016/02/University-NIS.png"/>
          <p:cNvPicPr/>
          <p:nvPr/>
        </p:nvPicPr>
        <p:blipFill>
          <a:blip r:embed="rId3" cstate="print"/>
          <a:srcRect/>
          <a:stretch>
            <a:fillRect/>
          </a:stretch>
        </p:blipFill>
        <p:spPr bwMode="auto">
          <a:xfrm>
            <a:off x="3962400" y="3810000"/>
            <a:ext cx="1143000" cy="1066800"/>
          </a:xfrm>
          <a:prstGeom prst="rect">
            <a:avLst/>
          </a:prstGeom>
          <a:noFill/>
          <a:ln w="9525">
            <a:noFill/>
            <a:miter lim="800000"/>
            <a:headEnd/>
            <a:tailEnd/>
          </a:ln>
        </p:spPr>
      </p:pic>
      <p:pic>
        <p:nvPicPr>
          <p:cNvPr id="15" name="Picture 14" descr="eu_flag_co_funded_pos_[rgb]_right.jpg"/>
          <p:cNvPicPr/>
          <p:nvPr/>
        </p:nvPicPr>
        <p:blipFill>
          <a:blip r:embed="rId4"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53955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a:bodyPr>
          <a:lstStyle/>
          <a:p>
            <a:r>
              <a:rPr lang="bs-Latn-BA" sz="4000" dirty="0" smtClean="0">
                <a:solidFill>
                  <a:srgbClr val="419182"/>
                </a:solidFill>
                <a:latin typeface="Book Antiqua" panose="02040602050305030304" pitchFamily="18" charset="0"/>
              </a:rPr>
              <a:t>Short Term Impact Indicators</a:t>
            </a:r>
            <a:endParaRPr lang="bs-Latn-BA" sz="4000" dirty="0">
              <a:solidFill>
                <a:srgbClr val="419182"/>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10</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graphicFrame>
        <p:nvGraphicFramePr>
          <p:cNvPr id="12" name="Table 11"/>
          <p:cNvGraphicFramePr>
            <a:graphicFrameLocks noGrp="1"/>
          </p:cNvGraphicFramePr>
          <p:nvPr/>
        </p:nvGraphicFramePr>
        <p:xfrm>
          <a:off x="457200" y="1417320"/>
          <a:ext cx="8382000" cy="5273040"/>
        </p:xfrm>
        <a:graphic>
          <a:graphicData uri="http://schemas.openxmlformats.org/drawingml/2006/table">
            <a:tbl>
              <a:tblPr>
                <a:tableStyleId>{3C2FFA5D-87B4-456A-9821-1D502468CF0F}</a:tableStyleId>
              </a:tblPr>
              <a:tblGrid>
                <a:gridCol w="1802665"/>
                <a:gridCol w="2092239"/>
                <a:gridCol w="2209634"/>
                <a:gridCol w="2277462"/>
              </a:tblGrid>
              <a:tr h="632460">
                <a:tc>
                  <a:txBody>
                    <a:bodyPr/>
                    <a:lstStyle/>
                    <a:p>
                      <a:pPr algn="ctr">
                        <a:spcAft>
                          <a:spcPts val="0"/>
                        </a:spcAft>
                      </a:pPr>
                      <a:r>
                        <a:rPr lang="en-GB" sz="1500" b="1" dirty="0"/>
                        <a:t>Short term impact</a:t>
                      </a:r>
                      <a:endParaRPr lang="en-US" sz="1500" b="1" dirty="0">
                        <a:latin typeface="Calibri"/>
                        <a:ea typeface="Calibri"/>
                        <a:cs typeface="Arial"/>
                      </a:endParaRPr>
                    </a:p>
                  </a:txBody>
                  <a:tcPr marL="68303" marR="68303" marT="0" marB="0" anchor="ctr">
                    <a:solidFill>
                      <a:schemeClr val="tx2">
                        <a:lumMod val="60000"/>
                        <a:lumOff val="40000"/>
                      </a:schemeClr>
                    </a:solidFill>
                  </a:tcPr>
                </a:tc>
                <a:tc>
                  <a:txBody>
                    <a:bodyPr/>
                    <a:lstStyle/>
                    <a:p>
                      <a:pPr algn="ctr">
                        <a:spcAft>
                          <a:spcPts val="0"/>
                        </a:spcAft>
                      </a:pPr>
                      <a:r>
                        <a:rPr lang="en-GB" sz="1500" b="1" dirty="0"/>
                        <a:t>Target groups/potential beneficiaries</a:t>
                      </a:r>
                      <a:endParaRPr lang="en-US" sz="1500" b="1" dirty="0">
                        <a:latin typeface="Calibri"/>
                        <a:ea typeface="Calibri"/>
                        <a:cs typeface="Arial"/>
                      </a:endParaRPr>
                    </a:p>
                  </a:txBody>
                  <a:tcPr marL="68303" marR="68303" marT="0" marB="0" anchor="ctr">
                    <a:solidFill>
                      <a:schemeClr val="tx2">
                        <a:lumMod val="60000"/>
                        <a:lumOff val="40000"/>
                      </a:schemeClr>
                    </a:solidFill>
                  </a:tcPr>
                </a:tc>
                <a:tc>
                  <a:txBody>
                    <a:bodyPr/>
                    <a:lstStyle/>
                    <a:p>
                      <a:pPr algn="ctr">
                        <a:spcAft>
                          <a:spcPts val="0"/>
                        </a:spcAft>
                      </a:pPr>
                      <a:r>
                        <a:rPr lang="en-GB" sz="1500" b="1" dirty="0"/>
                        <a:t>Quantitative indicators</a:t>
                      </a:r>
                      <a:endParaRPr lang="en-US" sz="1500" b="1" dirty="0">
                        <a:latin typeface="Calibri"/>
                        <a:ea typeface="Calibri"/>
                        <a:cs typeface="Arial"/>
                      </a:endParaRPr>
                    </a:p>
                  </a:txBody>
                  <a:tcPr marL="68303" marR="68303" marT="0" marB="0" anchor="ctr">
                    <a:solidFill>
                      <a:schemeClr val="tx2">
                        <a:lumMod val="60000"/>
                        <a:lumOff val="40000"/>
                      </a:schemeClr>
                    </a:solidFill>
                  </a:tcPr>
                </a:tc>
                <a:tc>
                  <a:txBody>
                    <a:bodyPr/>
                    <a:lstStyle/>
                    <a:p>
                      <a:pPr algn="ctr">
                        <a:spcAft>
                          <a:spcPts val="0"/>
                        </a:spcAft>
                      </a:pPr>
                      <a:r>
                        <a:rPr lang="en-GB" sz="1500" b="1" dirty="0"/>
                        <a:t>Qualitative indicators</a:t>
                      </a:r>
                      <a:endParaRPr lang="en-US" sz="1500" b="1" dirty="0">
                        <a:latin typeface="Calibri"/>
                        <a:ea typeface="Calibri"/>
                        <a:cs typeface="Arial"/>
                      </a:endParaRPr>
                    </a:p>
                  </a:txBody>
                  <a:tcPr marL="68303" marR="68303" marT="0" marB="0" anchor="ctr">
                    <a:solidFill>
                      <a:schemeClr val="tx2">
                        <a:lumMod val="60000"/>
                        <a:lumOff val="40000"/>
                      </a:schemeClr>
                    </a:solidFill>
                  </a:tcPr>
                </a:tc>
              </a:tr>
              <a:tr h="843280">
                <a:tc>
                  <a:txBody>
                    <a:bodyPr/>
                    <a:lstStyle/>
                    <a:p>
                      <a:pPr>
                        <a:spcAft>
                          <a:spcPts val="0"/>
                        </a:spcAft>
                      </a:pPr>
                      <a:r>
                        <a:rPr lang="en-GB" sz="1500" b="1" dirty="0"/>
                        <a:t>Professional development</a:t>
                      </a:r>
                      <a:endParaRPr lang="en-US" sz="1500" b="1" dirty="0">
                        <a:latin typeface="Calibri"/>
                        <a:ea typeface="Calibri"/>
                        <a:cs typeface="Arial"/>
                      </a:endParaRPr>
                    </a:p>
                  </a:txBody>
                  <a:tcPr marL="68303" marR="68303" marT="0" marB="0" anchor="ctr"/>
                </a:tc>
                <a:tc>
                  <a:txBody>
                    <a:bodyPr/>
                    <a:lstStyle/>
                    <a:p>
                      <a:pPr>
                        <a:spcAft>
                          <a:spcPts val="0"/>
                        </a:spcAft>
                      </a:pPr>
                      <a:r>
                        <a:rPr lang="en-GB" sz="1500" dirty="0"/>
                        <a:t>Teaching staff</a:t>
                      </a:r>
                      <a:endParaRPr lang="en-US" sz="1500" dirty="0">
                        <a:latin typeface="Calibri"/>
                        <a:ea typeface="Calibri"/>
                        <a:cs typeface="Arial"/>
                      </a:endParaRPr>
                    </a:p>
                  </a:txBody>
                  <a:tcPr marL="68303" marR="68303" marT="0" marB="0" anchor="ctr"/>
                </a:tc>
                <a:tc>
                  <a:txBody>
                    <a:bodyPr/>
                    <a:lstStyle/>
                    <a:p>
                      <a:pPr>
                        <a:spcAft>
                          <a:spcPts val="0"/>
                        </a:spcAft>
                      </a:pPr>
                      <a:r>
                        <a:rPr lang="en-GB" sz="1500"/>
                        <a:t>93 trained staff</a:t>
                      </a:r>
                      <a:endParaRPr lang="en-US" sz="1500">
                        <a:latin typeface="Calibri"/>
                        <a:ea typeface="Calibri"/>
                        <a:cs typeface="Arial"/>
                      </a:endParaRPr>
                    </a:p>
                  </a:txBody>
                  <a:tcPr marL="68303" marR="68303" marT="0" marB="0" anchor="ctr"/>
                </a:tc>
                <a:tc>
                  <a:txBody>
                    <a:bodyPr/>
                    <a:lstStyle/>
                    <a:p>
                      <a:pPr>
                        <a:spcAft>
                          <a:spcPts val="0"/>
                        </a:spcAft>
                      </a:pPr>
                      <a:r>
                        <a:rPr lang="en-GB" sz="1500" dirty="0"/>
                        <a:t>Professional performance, assessment, self-evaluation</a:t>
                      </a:r>
                      <a:endParaRPr lang="en-US" sz="1500" dirty="0">
                        <a:latin typeface="Calibri"/>
                        <a:ea typeface="Calibri"/>
                        <a:cs typeface="Arial"/>
                      </a:endParaRPr>
                    </a:p>
                  </a:txBody>
                  <a:tcPr marL="68303" marR="68303" marT="0" marB="0" anchor="ctr"/>
                </a:tc>
              </a:tr>
              <a:tr h="421640">
                <a:tc>
                  <a:txBody>
                    <a:bodyPr/>
                    <a:lstStyle/>
                    <a:p>
                      <a:pPr>
                        <a:spcAft>
                          <a:spcPts val="0"/>
                        </a:spcAft>
                      </a:pPr>
                      <a:r>
                        <a:rPr lang="en-GB" sz="1500" b="1" dirty="0"/>
                        <a:t>Innovative knowledge gaining</a:t>
                      </a:r>
                      <a:endParaRPr lang="en-US" sz="1500" b="1" dirty="0">
                        <a:latin typeface="Calibri"/>
                        <a:ea typeface="Calibri"/>
                        <a:cs typeface="Arial"/>
                      </a:endParaRPr>
                    </a:p>
                  </a:txBody>
                  <a:tcPr marL="68303" marR="68303" marT="0" marB="0" anchor="ctr">
                    <a:solidFill>
                      <a:schemeClr val="accent1">
                        <a:lumMod val="60000"/>
                        <a:lumOff val="40000"/>
                      </a:schemeClr>
                    </a:solidFill>
                  </a:tcPr>
                </a:tc>
                <a:tc>
                  <a:txBody>
                    <a:bodyPr/>
                    <a:lstStyle/>
                    <a:p>
                      <a:pPr>
                        <a:spcAft>
                          <a:spcPts val="0"/>
                        </a:spcAft>
                      </a:pPr>
                      <a:r>
                        <a:rPr lang="en-GB" sz="1500" dirty="0"/>
                        <a:t>Students</a:t>
                      </a:r>
                      <a:endParaRPr lang="en-US" sz="1500" dirty="0">
                        <a:latin typeface="Calibri"/>
                        <a:ea typeface="Calibri"/>
                        <a:cs typeface="Arial"/>
                      </a:endParaRPr>
                    </a:p>
                  </a:txBody>
                  <a:tcPr marL="68303" marR="68303" marT="0" marB="0" anchor="ctr">
                    <a:solidFill>
                      <a:schemeClr val="accent1">
                        <a:lumMod val="60000"/>
                        <a:lumOff val="40000"/>
                      </a:schemeClr>
                    </a:solidFill>
                  </a:tcPr>
                </a:tc>
                <a:tc>
                  <a:txBody>
                    <a:bodyPr/>
                    <a:lstStyle/>
                    <a:p>
                      <a:pPr>
                        <a:spcAft>
                          <a:spcPts val="0"/>
                        </a:spcAft>
                      </a:pPr>
                      <a:r>
                        <a:rPr lang="en-GB" sz="1500" dirty="0"/>
                        <a:t>At least 120 of enrolled and graduated students</a:t>
                      </a:r>
                      <a:endParaRPr lang="en-US" sz="1500" dirty="0">
                        <a:latin typeface="Calibri"/>
                        <a:ea typeface="Calibri"/>
                        <a:cs typeface="Arial"/>
                      </a:endParaRPr>
                    </a:p>
                  </a:txBody>
                  <a:tcPr marL="68303" marR="68303" marT="0" marB="0" anchor="ctr">
                    <a:solidFill>
                      <a:schemeClr val="accent1">
                        <a:lumMod val="60000"/>
                        <a:lumOff val="40000"/>
                      </a:schemeClr>
                    </a:solidFill>
                  </a:tcPr>
                </a:tc>
                <a:tc>
                  <a:txBody>
                    <a:bodyPr/>
                    <a:lstStyle/>
                    <a:p>
                      <a:pPr>
                        <a:spcAft>
                          <a:spcPts val="0"/>
                        </a:spcAft>
                      </a:pPr>
                      <a:r>
                        <a:rPr lang="en-GB" sz="1500" dirty="0"/>
                        <a:t>Knowledge assessment</a:t>
                      </a:r>
                      <a:endParaRPr lang="en-US" sz="1500" dirty="0">
                        <a:latin typeface="Calibri"/>
                        <a:ea typeface="Calibri"/>
                        <a:cs typeface="Arial"/>
                      </a:endParaRPr>
                    </a:p>
                  </a:txBody>
                  <a:tcPr marL="68303" marR="68303" marT="0" marB="0" anchor="ctr">
                    <a:solidFill>
                      <a:schemeClr val="accent1">
                        <a:lumMod val="60000"/>
                        <a:lumOff val="40000"/>
                      </a:schemeClr>
                    </a:solidFill>
                  </a:tcPr>
                </a:tc>
              </a:tr>
              <a:tr h="843280">
                <a:tc>
                  <a:txBody>
                    <a:bodyPr/>
                    <a:lstStyle/>
                    <a:p>
                      <a:pPr>
                        <a:spcAft>
                          <a:spcPts val="0"/>
                        </a:spcAft>
                      </a:pPr>
                      <a:r>
                        <a:rPr lang="en-GB" sz="1500" b="1"/>
                        <a:t>Capacity building </a:t>
                      </a:r>
                      <a:endParaRPr lang="en-US" sz="1500" b="1">
                        <a:latin typeface="Calibri"/>
                        <a:ea typeface="Calibri"/>
                        <a:cs typeface="Arial"/>
                      </a:endParaRPr>
                    </a:p>
                  </a:txBody>
                  <a:tcPr marL="68303" marR="68303" marT="0" marB="0" anchor="ctr"/>
                </a:tc>
                <a:tc>
                  <a:txBody>
                    <a:bodyPr/>
                    <a:lstStyle/>
                    <a:p>
                      <a:pPr>
                        <a:spcAft>
                          <a:spcPts val="0"/>
                        </a:spcAft>
                      </a:pPr>
                      <a:r>
                        <a:rPr lang="en-GB" sz="1500" dirty="0"/>
                        <a:t>Institution</a:t>
                      </a:r>
                      <a:endParaRPr lang="en-US" sz="1500" dirty="0">
                        <a:latin typeface="Calibri"/>
                        <a:ea typeface="Calibri"/>
                        <a:cs typeface="Arial"/>
                      </a:endParaRPr>
                    </a:p>
                  </a:txBody>
                  <a:tcPr marL="68303" marR="68303" marT="0" marB="0" anchor="ctr"/>
                </a:tc>
                <a:tc>
                  <a:txBody>
                    <a:bodyPr/>
                    <a:lstStyle/>
                    <a:p>
                      <a:pPr>
                        <a:spcAft>
                          <a:spcPts val="0"/>
                        </a:spcAft>
                      </a:pPr>
                      <a:r>
                        <a:rPr lang="en-GB" sz="1500" dirty="0"/>
                        <a:t>7 </a:t>
                      </a:r>
                      <a:r>
                        <a:rPr lang="en-GB" sz="1500" dirty="0" smtClean="0"/>
                        <a:t>laboratories</a:t>
                      </a:r>
                      <a:r>
                        <a:rPr lang="sr-Latn-RS" sz="1500" dirty="0" smtClean="0"/>
                        <a:t> </a:t>
                      </a:r>
                      <a:r>
                        <a:rPr lang="en-GB" sz="1500" dirty="0" smtClean="0"/>
                        <a:t>with </a:t>
                      </a:r>
                      <a:r>
                        <a:rPr lang="en-GB" sz="1500" dirty="0"/>
                        <a:t>new equipment; upgraded 7 libraries with new library units</a:t>
                      </a:r>
                      <a:endParaRPr lang="en-US" sz="1500" dirty="0">
                        <a:latin typeface="Calibri"/>
                        <a:ea typeface="Calibri"/>
                        <a:cs typeface="Arial"/>
                      </a:endParaRPr>
                    </a:p>
                  </a:txBody>
                  <a:tcPr marL="68303" marR="68303" marT="0" marB="0" anchor="ctr"/>
                </a:tc>
                <a:tc>
                  <a:txBody>
                    <a:bodyPr/>
                    <a:lstStyle/>
                    <a:p>
                      <a:pPr>
                        <a:spcAft>
                          <a:spcPts val="0"/>
                        </a:spcAft>
                      </a:pPr>
                      <a:r>
                        <a:rPr lang="en-GB" sz="1500" dirty="0"/>
                        <a:t>Better working conditions</a:t>
                      </a:r>
                      <a:endParaRPr lang="en-US" sz="1500" dirty="0">
                        <a:latin typeface="Calibri"/>
                        <a:ea typeface="Calibri"/>
                        <a:cs typeface="Arial"/>
                      </a:endParaRPr>
                    </a:p>
                  </a:txBody>
                  <a:tcPr marL="68303" marR="68303" marT="0" marB="0" anchor="ctr"/>
                </a:tc>
              </a:tr>
              <a:tr h="843280">
                <a:tc>
                  <a:txBody>
                    <a:bodyPr/>
                    <a:lstStyle/>
                    <a:p>
                      <a:pPr>
                        <a:spcAft>
                          <a:spcPts val="0"/>
                        </a:spcAft>
                      </a:pPr>
                      <a:r>
                        <a:rPr lang="en-GB" sz="1500" b="1" dirty="0"/>
                        <a:t>Awareness about new educational trainings and their significance</a:t>
                      </a:r>
                      <a:endParaRPr lang="en-US" sz="1500" b="1" dirty="0">
                        <a:latin typeface="Calibri"/>
                        <a:ea typeface="Calibri"/>
                        <a:cs typeface="Arial"/>
                      </a:endParaRPr>
                    </a:p>
                  </a:txBody>
                  <a:tcPr marL="68303" marR="68303" marT="0" marB="0" anchor="ctr">
                    <a:solidFill>
                      <a:schemeClr val="accent1">
                        <a:lumMod val="60000"/>
                        <a:lumOff val="40000"/>
                      </a:schemeClr>
                    </a:solidFill>
                  </a:tcPr>
                </a:tc>
                <a:tc>
                  <a:txBody>
                    <a:bodyPr/>
                    <a:lstStyle/>
                    <a:p>
                      <a:pPr>
                        <a:spcAft>
                          <a:spcPts val="0"/>
                        </a:spcAft>
                      </a:pPr>
                      <a:r>
                        <a:rPr lang="en-GB" sz="1500" dirty="0"/>
                        <a:t>Citizens/public sector</a:t>
                      </a:r>
                      <a:endParaRPr lang="en-US" sz="1500" dirty="0">
                        <a:latin typeface="Calibri"/>
                        <a:ea typeface="Calibri"/>
                        <a:cs typeface="Arial"/>
                      </a:endParaRPr>
                    </a:p>
                  </a:txBody>
                  <a:tcPr marL="68303" marR="68303" marT="0" marB="0" anchor="ctr">
                    <a:solidFill>
                      <a:schemeClr val="accent1">
                        <a:lumMod val="60000"/>
                        <a:lumOff val="40000"/>
                      </a:schemeClr>
                    </a:solidFill>
                  </a:tcPr>
                </a:tc>
                <a:tc>
                  <a:txBody>
                    <a:bodyPr/>
                    <a:lstStyle/>
                    <a:p>
                      <a:pPr>
                        <a:spcAft>
                          <a:spcPts val="0"/>
                        </a:spcAft>
                      </a:pPr>
                      <a:r>
                        <a:rPr lang="en-GB" sz="1500"/>
                        <a:t>At least 420 registered participants</a:t>
                      </a:r>
                      <a:endParaRPr lang="en-US" sz="1500">
                        <a:latin typeface="Calibri"/>
                        <a:ea typeface="Calibri"/>
                        <a:cs typeface="Arial"/>
                      </a:endParaRPr>
                    </a:p>
                  </a:txBody>
                  <a:tcPr marL="68303" marR="68303" marT="0" marB="0" anchor="ctr">
                    <a:solidFill>
                      <a:schemeClr val="accent1">
                        <a:lumMod val="60000"/>
                        <a:lumOff val="40000"/>
                      </a:schemeClr>
                    </a:solidFill>
                  </a:tcPr>
                </a:tc>
                <a:tc>
                  <a:txBody>
                    <a:bodyPr/>
                    <a:lstStyle/>
                    <a:p>
                      <a:pPr>
                        <a:spcAft>
                          <a:spcPts val="0"/>
                        </a:spcAft>
                      </a:pPr>
                      <a:r>
                        <a:rPr lang="en-GB" sz="1500" dirty="0"/>
                        <a:t>Interest in trainings participation</a:t>
                      </a:r>
                      <a:endParaRPr lang="en-US" sz="1500" dirty="0">
                        <a:latin typeface="Calibri"/>
                        <a:ea typeface="Calibri"/>
                        <a:cs typeface="Arial"/>
                      </a:endParaRPr>
                    </a:p>
                  </a:txBody>
                  <a:tcPr marL="68303" marR="68303" marT="0" marB="0" anchor="ctr">
                    <a:solidFill>
                      <a:schemeClr val="accent1">
                        <a:lumMod val="60000"/>
                        <a:lumOff val="40000"/>
                      </a:schemeClr>
                    </a:solidFill>
                  </a:tcPr>
                </a:tc>
              </a:tr>
              <a:tr h="1054100">
                <a:tc>
                  <a:txBody>
                    <a:bodyPr/>
                    <a:lstStyle/>
                    <a:p>
                      <a:pPr>
                        <a:spcAft>
                          <a:spcPts val="0"/>
                        </a:spcAft>
                      </a:pPr>
                      <a:r>
                        <a:rPr lang="en-GB" sz="1500" b="1" dirty="0"/>
                        <a:t>Improved competences through educational trainings</a:t>
                      </a:r>
                      <a:endParaRPr lang="en-US" sz="1500" b="1" dirty="0">
                        <a:latin typeface="Calibri"/>
                        <a:ea typeface="Calibri"/>
                        <a:cs typeface="Arial"/>
                      </a:endParaRPr>
                    </a:p>
                  </a:txBody>
                  <a:tcPr marL="68303" marR="68303" marT="0" marB="0" anchor="ctr"/>
                </a:tc>
                <a:tc>
                  <a:txBody>
                    <a:bodyPr/>
                    <a:lstStyle/>
                    <a:p>
                      <a:pPr>
                        <a:spcAft>
                          <a:spcPts val="0"/>
                        </a:spcAft>
                      </a:pPr>
                      <a:r>
                        <a:rPr lang="en-GB" sz="1500"/>
                        <a:t>Citizens/public sector</a:t>
                      </a:r>
                      <a:endParaRPr lang="en-US" sz="1500">
                        <a:latin typeface="Calibri"/>
                        <a:ea typeface="Calibri"/>
                        <a:cs typeface="Arial"/>
                      </a:endParaRPr>
                    </a:p>
                  </a:txBody>
                  <a:tcPr marL="68303" marR="68303" marT="0" marB="0" anchor="ctr"/>
                </a:tc>
                <a:tc>
                  <a:txBody>
                    <a:bodyPr/>
                    <a:lstStyle/>
                    <a:p>
                      <a:pPr>
                        <a:spcAft>
                          <a:spcPts val="0"/>
                        </a:spcAft>
                      </a:pPr>
                      <a:r>
                        <a:rPr lang="en-GB" sz="1500" dirty="0"/>
                        <a:t>At least 420 trained participants; 14 one-day trainings</a:t>
                      </a:r>
                      <a:endParaRPr lang="en-US" sz="1500" dirty="0">
                        <a:latin typeface="Calibri"/>
                        <a:ea typeface="Calibri"/>
                        <a:cs typeface="Arial"/>
                      </a:endParaRPr>
                    </a:p>
                  </a:txBody>
                  <a:tcPr marL="68303" marR="68303" marT="0" marB="0" anchor="ctr"/>
                </a:tc>
                <a:tc>
                  <a:txBody>
                    <a:bodyPr/>
                    <a:lstStyle/>
                    <a:p>
                      <a:pPr>
                        <a:spcAft>
                          <a:spcPts val="0"/>
                        </a:spcAft>
                      </a:pPr>
                      <a:r>
                        <a:rPr lang="en-GB" sz="1500" dirty="0"/>
                        <a:t>Knowledge assessment</a:t>
                      </a:r>
                      <a:endParaRPr lang="en-US" sz="1500" dirty="0">
                        <a:latin typeface="Calibri"/>
                        <a:ea typeface="Calibri"/>
                        <a:cs typeface="Arial"/>
                      </a:endParaRPr>
                    </a:p>
                  </a:txBody>
                  <a:tcPr marL="68303" marR="68303" marT="0" marB="0" anchor="ctr"/>
                </a:tc>
              </a:tr>
              <a:tr h="421640">
                <a:tc>
                  <a:txBody>
                    <a:bodyPr/>
                    <a:lstStyle/>
                    <a:p>
                      <a:pPr>
                        <a:spcAft>
                          <a:spcPts val="0"/>
                        </a:spcAft>
                      </a:pPr>
                      <a:r>
                        <a:rPr lang="en-GB" sz="1500" b="1" dirty="0"/>
                        <a:t>Innovative </a:t>
                      </a:r>
                      <a:r>
                        <a:rPr lang="en-GB" sz="1500" b="1" dirty="0" smtClean="0"/>
                        <a:t>skill</a:t>
                      </a:r>
                      <a:r>
                        <a:rPr lang="sr-Latn-RS" sz="1500" b="1" dirty="0" smtClean="0"/>
                        <a:t> </a:t>
                      </a:r>
                      <a:r>
                        <a:rPr lang="en-GB" sz="1500" b="1" dirty="0" smtClean="0"/>
                        <a:t>and </a:t>
                      </a:r>
                      <a:r>
                        <a:rPr lang="en-GB" sz="1500" b="1" dirty="0"/>
                        <a:t>knowledge gaining</a:t>
                      </a:r>
                      <a:endParaRPr lang="en-US" sz="1500" b="1" dirty="0">
                        <a:latin typeface="Calibri"/>
                        <a:ea typeface="Calibri"/>
                        <a:cs typeface="Arial"/>
                      </a:endParaRPr>
                    </a:p>
                  </a:txBody>
                  <a:tcPr marL="68303" marR="68303" marT="0" marB="0" anchor="ctr">
                    <a:solidFill>
                      <a:schemeClr val="accent1">
                        <a:lumMod val="60000"/>
                        <a:lumOff val="40000"/>
                      </a:schemeClr>
                    </a:solidFill>
                  </a:tcPr>
                </a:tc>
                <a:tc>
                  <a:txBody>
                    <a:bodyPr/>
                    <a:lstStyle/>
                    <a:p>
                      <a:pPr>
                        <a:spcAft>
                          <a:spcPts val="0"/>
                        </a:spcAft>
                      </a:pPr>
                      <a:r>
                        <a:rPr lang="en-GB" sz="1500" dirty="0"/>
                        <a:t>Students/Staff</a:t>
                      </a:r>
                      <a:endParaRPr lang="en-US" sz="1500" dirty="0">
                        <a:latin typeface="Calibri"/>
                        <a:ea typeface="Calibri"/>
                        <a:cs typeface="Arial"/>
                      </a:endParaRPr>
                    </a:p>
                  </a:txBody>
                  <a:tcPr marL="68303" marR="68303" marT="0" marB="0" anchor="ctr">
                    <a:solidFill>
                      <a:schemeClr val="accent1">
                        <a:lumMod val="60000"/>
                        <a:lumOff val="40000"/>
                      </a:schemeClr>
                    </a:solidFill>
                  </a:tcPr>
                </a:tc>
                <a:tc>
                  <a:txBody>
                    <a:bodyPr/>
                    <a:lstStyle/>
                    <a:p>
                      <a:pPr>
                        <a:spcAft>
                          <a:spcPts val="0"/>
                        </a:spcAft>
                      </a:pPr>
                      <a:r>
                        <a:rPr lang="en-GB" sz="1500" dirty="0"/>
                        <a:t>At least 15/21 of realized </a:t>
                      </a:r>
                      <a:r>
                        <a:rPr lang="en-GB" sz="1500" dirty="0" err="1"/>
                        <a:t>mobilities</a:t>
                      </a:r>
                      <a:endParaRPr lang="en-US" sz="1500" dirty="0">
                        <a:latin typeface="Calibri"/>
                        <a:ea typeface="Calibri"/>
                        <a:cs typeface="Arial"/>
                      </a:endParaRPr>
                    </a:p>
                  </a:txBody>
                  <a:tcPr marL="68303" marR="68303" marT="0" marB="0" anchor="ctr">
                    <a:solidFill>
                      <a:schemeClr val="accent1">
                        <a:lumMod val="60000"/>
                        <a:lumOff val="40000"/>
                      </a:schemeClr>
                    </a:solidFill>
                  </a:tcPr>
                </a:tc>
                <a:tc>
                  <a:txBody>
                    <a:bodyPr/>
                    <a:lstStyle/>
                    <a:p>
                      <a:pPr>
                        <a:spcAft>
                          <a:spcPts val="0"/>
                        </a:spcAft>
                      </a:pPr>
                      <a:r>
                        <a:rPr lang="en-GB" sz="1500" dirty="0"/>
                        <a:t>Skill and knowledge improvement</a:t>
                      </a:r>
                      <a:endParaRPr lang="en-US" sz="1500" dirty="0">
                        <a:latin typeface="Calibri"/>
                        <a:ea typeface="Calibri"/>
                        <a:cs typeface="Arial"/>
                      </a:endParaRPr>
                    </a:p>
                  </a:txBody>
                  <a:tcPr marL="68303" marR="68303" marT="0" marB="0" anchor="ctr">
                    <a:solidFill>
                      <a:schemeClr val="accent1">
                        <a:lumMod val="60000"/>
                        <a:lumOff val="40000"/>
                      </a:schemeClr>
                    </a:solidFill>
                  </a:tcPr>
                </a:tc>
              </a:tr>
            </a:tbl>
          </a:graphicData>
        </a:graphic>
      </p:graphicFrame>
      <p:pic>
        <p:nvPicPr>
          <p:cNvPr id="13" name="Picture 12"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4" name="Picture 13"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a:bodyPr>
          <a:lstStyle/>
          <a:p>
            <a:r>
              <a:rPr lang="bs-Latn-BA" sz="4000" dirty="0" smtClean="0">
                <a:solidFill>
                  <a:srgbClr val="419182"/>
                </a:solidFill>
                <a:latin typeface="Book Antiqua" panose="02040602050305030304" pitchFamily="18" charset="0"/>
              </a:rPr>
              <a:t>Long Term Impact Indicators</a:t>
            </a:r>
            <a:endParaRPr lang="bs-Latn-BA" sz="4000" dirty="0">
              <a:solidFill>
                <a:srgbClr val="419182"/>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11</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graphicFrame>
        <p:nvGraphicFramePr>
          <p:cNvPr id="12" name="Table 11"/>
          <p:cNvGraphicFramePr>
            <a:graphicFrameLocks noGrp="1"/>
          </p:cNvGraphicFramePr>
          <p:nvPr/>
        </p:nvGraphicFramePr>
        <p:xfrm>
          <a:off x="457200" y="1417320"/>
          <a:ext cx="8382000" cy="4975860"/>
        </p:xfrm>
        <a:graphic>
          <a:graphicData uri="http://schemas.openxmlformats.org/drawingml/2006/table">
            <a:tbl>
              <a:tblPr>
                <a:tableStyleId>{3C2FFA5D-87B4-456A-9821-1D502468CF0F}</a:tableStyleId>
              </a:tblPr>
              <a:tblGrid>
                <a:gridCol w="1802665"/>
                <a:gridCol w="2092239"/>
                <a:gridCol w="2209634"/>
                <a:gridCol w="2277462"/>
              </a:tblGrid>
              <a:tr h="632460">
                <a:tc>
                  <a:txBody>
                    <a:bodyPr/>
                    <a:lstStyle/>
                    <a:p>
                      <a:pPr algn="ctr">
                        <a:spcAft>
                          <a:spcPts val="0"/>
                        </a:spcAft>
                      </a:pPr>
                      <a:r>
                        <a:rPr lang="sr-Latn-RS" sz="1500" b="1" dirty="0" smtClean="0"/>
                        <a:t>Long </a:t>
                      </a:r>
                      <a:r>
                        <a:rPr lang="en-GB" sz="1500" b="1" dirty="0" smtClean="0"/>
                        <a:t>term </a:t>
                      </a:r>
                      <a:r>
                        <a:rPr lang="en-GB" sz="1500" b="1" dirty="0"/>
                        <a:t>impact</a:t>
                      </a:r>
                      <a:endParaRPr lang="en-US" sz="1500" b="1" dirty="0">
                        <a:latin typeface="Calibri"/>
                        <a:ea typeface="Calibri"/>
                        <a:cs typeface="Arial"/>
                      </a:endParaRPr>
                    </a:p>
                  </a:txBody>
                  <a:tcPr marL="68303" marR="68303" marT="0" marB="0" anchor="ctr">
                    <a:solidFill>
                      <a:schemeClr val="tx2">
                        <a:lumMod val="60000"/>
                        <a:lumOff val="40000"/>
                      </a:schemeClr>
                    </a:solidFill>
                  </a:tcPr>
                </a:tc>
                <a:tc>
                  <a:txBody>
                    <a:bodyPr/>
                    <a:lstStyle/>
                    <a:p>
                      <a:pPr algn="ctr">
                        <a:spcAft>
                          <a:spcPts val="0"/>
                        </a:spcAft>
                      </a:pPr>
                      <a:r>
                        <a:rPr lang="en-GB" sz="1500" b="1" dirty="0"/>
                        <a:t>Target groups/potential beneficiaries</a:t>
                      </a:r>
                      <a:endParaRPr lang="en-US" sz="1500" b="1" dirty="0">
                        <a:latin typeface="Calibri"/>
                        <a:ea typeface="Calibri"/>
                        <a:cs typeface="Arial"/>
                      </a:endParaRPr>
                    </a:p>
                  </a:txBody>
                  <a:tcPr marL="68303" marR="68303" marT="0" marB="0" anchor="ctr">
                    <a:solidFill>
                      <a:schemeClr val="tx2">
                        <a:lumMod val="60000"/>
                        <a:lumOff val="40000"/>
                      </a:schemeClr>
                    </a:solidFill>
                  </a:tcPr>
                </a:tc>
                <a:tc>
                  <a:txBody>
                    <a:bodyPr/>
                    <a:lstStyle/>
                    <a:p>
                      <a:pPr algn="ctr">
                        <a:spcAft>
                          <a:spcPts val="0"/>
                        </a:spcAft>
                      </a:pPr>
                      <a:r>
                        <a:rPr lang="en-GB" sz="1500" b="1" dirty="0"/>
                        <a:t>Quantitative indicators</a:t>
                      </a:r>
                      <a:endParaRPr lang="en-US" sz="1500" b="1" dirty="0">
                        <a:latin typeface="Calibri"/>
                        <a:ea typeface="Calibri"/>
                        <a:cs typeface="Arial"/>
                      </a:endParaRPr>
                    </a:p>
                  </a:txBody>
                  <a:tcPr marL="68303" marR="68303" marT="0" marB="0" anchor="ctr">
                    <a:solidFill>
                      <a:schemeClr val="tx2">
                        <a:lumMod val="60000"/>
                        <a:lumOff val="40000"/>
                      </a:schemeClr>
                    </a:solidFill>
                  </a:tcPr>
                </a:tc>
                <a:tc>
                  <a:txBody>
                    <a:bodyPr/>
                    <a:lstStyle/>
                    <a:p>
                      <a:pPr algn="ctr">
                        <a:spcAft>
                          <a:spcPts val="0"/>
                        </a:spcAft>
                      </a:pPr>
                      <a:r>
                        <a:rPr lang="en-GB" sz="1500" b="1" dirty="0"/>
                        <a:t>Qualitative indicators</a:t>
                      </a:r>
                      <a:endParaRPr lang="en-US" sz="1500" b="1" dirty="0">
                        <a:latin typeface="Calibri"/>
                        <a:ea typeface="Calibri"/>
                        <a:cs typeface="Arial"/>
                      </a:endParaRPr>
                    </a:p>
                  </a:txBody>
                  <a:tcPr marL="68303" marR="68303" marT="0" marB="0" anchor="ctr">
                    <a:solidFill>
                      <a:schemeClr val="tx2">
                        <a:lumMod val="60000"/>
                        <a:lumOff val="40000"/>
                      </a:schemeClr>
                    </a:solidFill>
                  </a:tcPr>
                </a:tc>
              </a:tr>
              <a:tr h="843280">
                <a:tc>
                  <a:txBody>
                    <a:bodyPr/>
                    <a:lstStyle/>
                    <a:p>
                      <a:pPr>
                        <a:spcAft>
                          <a:spcPts val="0"/>
                        </a:spcAft>
                      </a:pPr>
                      <a:r>
                        <a:rPr lang="en-GB" sz="1500" b="1" dirty="0">
                          <a:latin typeface="Calibri"/>
                          <a:ea typeface="Calibri"/>
                          <a:cs typeface="Arial"/>
                        </a:rPr>
                        <a:t>Quality of teaching staff</a:t>
                      </a:r>
                      <a:endParaRPr lang="en-US" sz="1500" b="1" dirty="0">
                        <a:latin typeface="Calibri"/>
                        <a:ea typeface="Calibri"/>
                        <a:cs typeface="Arial"/>
                      </a:endParaRPr>
                    </a:p>
                  </a:txBody>
                  <a:tcPr marL="68580" marR="68580" marT="0" marB="0" anchor="ctr"/>
                </a:tc>
                <a:tc>
                  <a:txBody>
                    <a:bodyPr/>
                    <a:lstStyle/>
                    <a:p>
                      <a:pPr>
                        <a:spcAft>
                          <a:spcPts val="0"/>
                        </a:spcAft>
                      </a:pPr>
                      <a:r>
                        <a:rPr lang="en-GB" sz="1500" b="0" dirty="0">
                          <a:latin typeface="Calibri"/>
                          <a:ea typeface="Calibri"/>
                          <a:cs typeface="Arial"/>
                        </a:rPr>
                        <a:t>Scientific community</a:t>
                      </a:r>
                      <a:endParaRPr lang="en-US" sz="1500" b="0" dirty="0">
                        <a:latin typeface="Calibri"/>
                        <a:ea typeface="Calibri"/>
                        <a:cs typeface="Arial"/>
                      </a:endParaRPr>
                    </a:p>
                  </a:txBody>
                  <a:tcPr marL="68580" marR="68580" marT="0" marB="0" anchor="ctr"/>
                </a:tc>
                <a:tc>
                  <a:txBody>
                    <a:bodyPr/>
                    <a:lstStyle/>
                    <a:p>
                      <a:pPr>
                        <a:spcAft>
                          <a:spcPts val="0"/>
                        </a:spcAft>
                      </a:pPr>
                      <a:r>
                        <a:rPr lang="en-GB" sz="1500" b="0">
                          <a:latin typeface="Calibri"/>
                          <a:ea typeface="Calibri"/>
                          <a:cs typeface="Arial"/>
                        </a:rPr>
                        <a:t>Number of scientific papers in international journals in the field of management of natural disasters</a:t>
                      </a:r>
                      <a:endParaRPr lang="en-US" sz="1500" b="0">
                        <a:latin typeface="Calibri"/>
                        <a:ea typeface="Calibri"/>
                        <a:cs typeface="Arial"/>
                      </a:endParaRPr>
                    </a:p>
                  </a:txBody>
                  <a:tcPr marL="68580" marR="68580" marT="0" marB="0" anchor="ctr"/>
                </a:tc>
                <a:tc>
                  <a:txBody>
                    <a:bodyPr/>
                    <a:lstStyle/>
                    <a:p>
                      <a:pPr>
                        <a:spcAft>
                          <a:spcPts val="0"/>
                        </a:spcAft>
                      </a:pPr>
                      <a:r>
                        <a:rPr lang="en-GB" sz="1500" b="0" dirty="0">
                          <a:latin typeface="Calibri"/>
                          <a:ea typeface="Calibri"/>
                          <a:cs typeface="Arial"/>
                        </a:rPr>
                        <a:t>Quality of papers</a:t>
                      </a:r>
                      <a:endParaRPr lang="en-US" sz="1500" b="0" dirty="0">
                        <a:latin typeface="Calibri"/>
                        <a:ea typeface="Calibri"/>
                        <a:cs typeface="Arial"/>
                      </a:endParaRPr>
                    </a:p>
                  </a:txBody>
                  <a:tcPr marL="68580" marR="68580" marT="0" marB="0" anchor="ctr"/>
                </a:tc>
              </a:tr>
              <a:tr h="421640">
                <a:tc>
                  <a:txBody>
                    <a:bodyPr/>
                    <a:lstStyle/>
                    <a:p>
                      <a:pPr>
                        <a:spcAft>
                          <a:spcPts val="0"/>
                        </a:spcAft>
                      </a:pPr>
                      <a:r>
                        <a:rPr lang="en-GB" sz="1500" b="1" dirty="0">
                          <a:latin typeface="Calibri"/>
                          <a:ea typeface="Calibri"/>
                          <a:cs typeface="Arial"/>
                        </a:rPr>
                        <a:t>Permanent modernisation and update of master curricula</a:t>
                      </a:r>
                      <a:endParaRPr lang="en-US" sz="1500" b="1" dirty="0">
                        <a:latin typeface="Calibri"/>
                        <a:ea typeface="Calibri"/>
                        <a:cs typeface="Arial"/>
                      </a:endParaRPr>
                    </a:p>
                  </a:txBody>
                  <a:tcPr marL="68580" marR="68580" marT="0" marB="0" anchor="ctr">
                    <a:solidFill>
                      <a:schemeClr val="accent1">
                        <a:lumMod val="60000"/>
                        <a:lumOff val="40000"/>
                      </a:schemeClr>
                    </a:solidFill>
                  </a:tcPr>
                </a:tc>
                <a:tc>
                  <a:txBody>
                    <a:bodyPr/>
                    <a:lstStyle/>
                    <a:p>
                      <a:pPr>
                        <a:spcAft>
                          <a:spcPts val="0"/>
                        </a:spcAft>
                      </a:pPr>
                      <a:r>
                        <a:rPr lang="en-GB" sz="1500" b="0" dirty="0">
                          <a:latin typeface="Calibri"/>
                          <a:ea typeface="Calibri"/>
                          <a:cs typeface="Arial"/>
                        </a:rPr>
                        <a:t>Experts in management of natural disasters in WB region</a:t>
                      </a:r>
                      <a:endParaRPr lang="en-US" sz="1500" b="0" dirty="0">
                        <a:latin typeface="Calibri"/>
                        <a:ea typeface="Calibri"/>
                        <a:cs typeface="Arial"/>
                      </a:endParaRPr>
                    </a:p>
                  </a:txBody>
                  <a:tcPr marL="68580" marR="68580" marT="0" marB="0" anchor="ctr">
                    <a:solidFill>
                      <a:schemeClr val="accent1">
                        <a:lumMod val="60000"/>
                        <a:lumOff val="40000"/>
                      </a:schemeClr>
                    </a:solidFill>
                  </a:tcPr>
                </a:tc>
                <a:tc>
                  <a:txBody>
                    <a:bodyPr/>
                    <a:lstStyle/>
                    <a:p>
                      <a:pPr>
                        <a:spcAft>
                          <a:spcPts val="0"/>
                        </a:spcAft>
                      </a:pPr>
                      <a:r>
                        <a:rPr lang="en-GB" sz="1500" b="0" dirty="0">
                          <a:latin typeface="Calibri"/>
                          <a:ea typeface="Calibri"/>
                          <a:cs typeface="Arial"/>
                        </a:rPr>
                        <a:t>Number of newly topics and courses</a:t>
                      </a:r>
                      <a:endParaRPr lang="en-US" sz="1500" b="0" dirty="0">
                        <a:latin typeface="Calibri"/>
                        <a:ea typeface="Calibri"/>
                        <a:cs typeface="Arial"/>
                      </a:endParaRPr>
                    </a:p>
                  </a:txBody>
                  <a:tcPr marL="68580" marR="68580" marT="0" marB="0" anchor="ctr">
                    <a:solidFill>
                      <a:schemeClr val="accent1">
                        <a:lumMod val="60000"/>
                        <a:lumOff val="40000"/>
                      </a:schemeClr>
                    </a:solidFill>
                  </a:tcPr>
                </a:tc>
                <a:tc>
                  <a:txBody>
                    <a:bodyPr/>
                    <a:lstStyle/>
                    <a:p>
                      <a:pPr>
                        <a:spcAft>
                          <a:spcPts val="0"/>
                        </a:spcAft>
                      </a:pPr>
                      <a:r>
                        <a:rPr lang="en-GB" sz="1500" b="0" dirty="0" smtClean="0">
                          <a:latin typeface="Calibri"/>
                          <a:ea typeface="Calibri"/>
                          <a:cs typeface="Arial"/>
                        </a:rPr>
                        <a:t>Periodical reaccreditation</a:t>
                      </a:r>
                      <a:endParaRPr lang="en-US" sz="1500" b="0" dirty="0">
                        <a:latin typeface="Calibri"/>
                        <a:ea typeface="Calibri"/>
                        <a:cs typeface="Arial"/>
                      </a:endParaRPr>
                    </a:p>
                  </a:txBody>
                  <a:tcPr marL="68580" marR="68580" marT="0" marB="0" anchor="ctr">
                    <a:solidFill>
                      <a:schemeClr val="accent1">
                        <a:lumMod val="60000"/>
                        <a:lumOff val="40000"/>
                      </a:schemeClr>
                    </a:solidFill>
                  </a:tcPr>
                </a:tc>
              </a:tr>
              <a:tr h="843280">
                <a:tc>
                  <a:txBody>
                    <a:bodyPr/>
                    <a:lstStyle/>
                    <a:p>
                      <a:pPr>
                        <a:spcAft>
                          <a:spcPts val="0"/>
                        </a:spcAft>
                      </a:pPr>
                      <a:r>
                        <a:rPr lang="en-GB" sz="1500" b="1" dirty="0">
                          <a:latin typeface="Calibri"/>
                          <a:ea typeface="Calibri"/>
                          <a:cs typeface="Arial"/>
                        </a:rPr>
                        <a:t>Graduated students with the knowledge that can be immediately implemented in practice</a:t>
                      </a:r>
                      <a:endParaRPr lang="en-US" sz="1500" b="1" dirty="0">
                        <a:latin typeface="Calibri"/>
                        <a:ea typeface="Calibri"/>
                        <a:cs typeface="Arial"/>
                      </a:endParaRPr>
                    </a:p>
                  </a:txBody>
                  <a:tcPr marL="68580" marR="68580" marT="0" marB="0" anchor="ctr"/>
                </a:tc>
                <a:tc>
                  <a:txBody>
                    <a:bodyPr/>
                    <a:lstStyle/>
                    <a:p>
                      <a:pPr>
                        <a:spcAft>
                          <a:spcPts val="0"/>
                        </a:spcAft>
                      </a:pPr>
                      <a:r>
                        <a:rPr lang="en-GB" sz="1500" b="0">
                          <a:latin typeface="Calibri"/>
                          <a:ea typeface="Calibri"/>
                          <a:cs typeface="Arial"/>
                        </a:rPr>
                        <a:t>Labour market in WB region</a:t>
                      </a:r>
                      <a:endParaRPr lang="en-US" sz="1500" b="0">
                        <a:latin typeface="Calibri"/>
                        <a:ea typeface="Calibri"/>
                        <a:cs typeface="Arial"/>
                      </a:endParaRPr>
                    </a:p>
                  </a:txBody>
                  <a:tcPr marL="68580" marR="68580" marT="0" marB="0" anchor="ctr"/>
                </a:tc>
                <a:tc>
                  <a:txBody>
                    <a:bodyPr/>
                    <a:lstStyle/>
                    <a:p>
                      <a:pPr>
                        <a:spcAft>
                          <a:spcPts val="0"/>
                        </a:spcAft>
                      </a:pPr>
                      <a:r>
                        <a:rPr lang="en-GB" sz="1500" b="0" dirty="0">
                          <a:latin typeface="Calibri"/>
                          <a:ea typeface="Calibri"/>
                          <a:cs typeface="Arial"/>
                        </a:rPr>
                        <a:t>Number of new employees </a:t>
                      </a:r>
                      <a:endParaRPr lang="en-US" sz="1500" b="0" dirty="0">
                        <a:latin typeface="Calibri"/>
                        <a:ea typeface="Calibri"/>
                        <a:cs typeface="Arial"/>
                      </a:endParaRPr>
                    </a:p>
                  </a:txBody>
                  <a:tcPr marL="68580" marR="68580" marT="0" marB="0" anchor="ctr"/>
                </a:tc>
                <a:tc>
                  <a:txBody>
                    <a:bodyPr/>
                    <a:lstStyle/>
                    <a:p>
                      <a:pPr>
                        <a:spcAft>
                          <a:spcPts val="0"/>
                        </a:spcAft>
                      </a:pPr>
                      <a:r>
                        <a:rPr lang="en-GB" sz="1500" b="0" dirty="0">
                          <a:latin typeface="Calibri"/>
                          <a:ea typeface="Calibri"/>
                          <a:cs typeface="Arial"/>
                        </a:rPr>
                        <a:t>Quality of measures in improving system for risk reduction</a:t>
                      </a:r>
                      <a:endParaRPr lang="en-US" sz="1500" b="0" dirty="0">
                        <a:latin typeface="Calibri"/>
                        <a:ea typeface="Calibri"/>
                        <a:cs typeface="Arial"/>
                      </a:endParaRPr>
                    </a:p>
                  </a:txBody>
                  <a:tcPr marL="68580" marR="68580" marT="0" marB="0" anchor="ctr"/>
                </a:tc>
              </a:tr>
              <a:tr h="843280">
                <a:tc>
                  <a:txBody>
                    <a:bodyPr/>
                    <a:lstStyle/>
                    <a:p>
                      <a:pPr>
                        <a:spcAft>
                          <a:spcPts val="0"/>
                        </a:spcAft>
                      </a:pPr>
                      <a:r>
                        <a:rPr lang="en-GB" sz="1500" b="1" dirty="0">
                          <a:latin typeface="Calibri"/>
                          <a:ea typeface="Calibri"/>
                          <a:cs typeface="Arial"/>
                        </a:rPr>
                        <a:t>Innovative knowledge application</a:t>
                      </a:r>
                      <a:endParaRPr lang="en-US" sz="1500" b="1" dirty="0">
                        <a:latin typeface="Calibri"/>
                        <a:ea typeface="Calibri"/>
                        <a:cs typeface="Arial"/>
                      </a:endParaRPr>
                    </a:p>
                  </a:txBody>
                  <a:tcPr marL="68580" marR="68580" marT="0" marB="0" anchor="ctr">
                    <a:solidFill>
                      <a:schemeClr val="accent1">
                        <a:lumMod val="60000"/>
                        <a:lumOff val="40000"/>
                      </a:schemeClr>
                    </a:solidFill>
                  </a:tcPr>
                </a:tc>
                <a:tc>
                  <a:txBody>
                    <a:bodyPr/>
                    <a:lstStyle/>
                    <a:p>
                      <a:pPr>
                        <a:spcAft>
                          <a:spcPts val="0"/>
                        </a:spcAft>
                      </a:pPr>
                      <a:r>
                        <a:rPr lang="en-GB" sz="1500" b="0" dirty="0">
                          <a:latin typeface="Calibri"/>
                          <a:ea typeface="Calibri"/>
                          <a:cs typeface="Arial"/>
                        </a:rPr>
                        <a:t>Wider community</a:t>
                      </a:r>
                      <a:endParaRPr lang="en-US" sz="1500" b="0" dirty="0">
                        <a:latin typeface="Calibri"/>
                        <a:ea typeface="Calibri"/>
                        <a:cs typeface="Arial"/>
                      </a:endParaRPr>
                    </a:p>
                  </a:txBody>
                  <a:tcPr marL="68580" marR="68580" marT="0" marB="0" anchor="ctr">
                    <a:solidFill>
                      <a:schemeClr val="accent1">
                        <a:lumMod val="60000"/>
                        <a:lumOff val="40000"/>
                      </a:schemeClr>
                    </a:solidFill>
                  </a:tcPr>
                </a:tc>
                <a:tc>
                  <a:txBody>
                    <a:bodyPr/>
                    <a:lstStyle/>
                    <a:p>
                      <a:pPr>
                        <a:spcAft>
                          <a:spcPts val="0"/>
                        </a:spcAft>
                      </a:pPr>
                      <a:r>
                        <a:rPr lang="en-GB" sz="1500" b="0">
                          <a:latin typeface="Calibri"/>
                          <a:ea typeface="Calibri"/>
                          <a:cs typeface="Arial"/>
                        </a:rPr>
                        <a:t>Number of projects related to management of natural disasters by educated proffesionals</a:t>
                      </a:r>
                      <a:endParaRPr lang="en-US" sz="1500" b="0">
                        <a:latin typeface="Calibri"/>
                        <a:ea typeface="Calibri"/>
                        <a:cs typeface="Arial"/>
                      </a:endParaRPr>
                    </a:p>
                  </a:txBody>
                  <a:tcPr marL="68580" marR="68580" marT="0" marB="0" anchor="ctr">
                    <a:solidFill>
                      <a:schemeClr val="accent1">
                        <a:lumMod val="60000"/>
                        <a:lumOff val="40000"/>
                      </a:schemeClr>
                    </a:solidFill>
                  </a:tcPr>
                </a:tc>
                <a:tc>
                  <a:txBody>
                    <a:bodyPr/>
                    <a:lstStyle/>
                    <a:p>
                      <a:pPr>
                        <a:spcAft>
                          <a:spcPts val="0"/>
                        </a:spcAft>
                      </a:pPr>
                      <a:r>
                        <a:rPr lang="en-GB" sz="1500" b="0" dirty="0">
                          <a:latin typeface="Calibri"/>
                          <a:ea typeface="Calibri"/>
                          <a:cs typeface="Arial"/>
                        </a:rPr>
                        <a:t>Quality of application achieved through the practice</a:t>
                      </a:r>
                      <a:endParaRPr lang="en-US" sz="1500" b="0" dirty="0">
                        <a:latin typeface="Calibri"/>
                        <a:ea typeface="Calibri"/>
                        <a:cs typeface="Arial"/>
                      </a:endParaRPr>
                    </a:p>
                  </a:txBody>
                  <a:tcPr marL="68580" marR="68580" marT="0" marB="0" anchor="ctr">
                    <a:solidFill>
                      <a:schemeClr val="accent1">
                        <a:lumMod val="60000"/>
                        <a:lumOff val="40000"/>
                      </a:schemeClr>
                    </a:solidFill>
                  </a:tcPr>
                </a:tc>
              </a:tr>
            </a:tbl>
          </a:graphicData>
        </a:graphic>
      </p:graphicFrame>
      <p:pic>
        <p:nvPicPr>
          <p:cNvPr id="13" name="Picture 12"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4" name="Picture 13"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xmlns="" val="933285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Sustainability</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646237"/>
            <a:ext cx="8229600" cy="4525963"/>
          </a:xfrm>
        </p:spPr>
        <p:txBody>
          <a:bodyPr>
            <a:noAutofit/>
          </a:bodyPr>
          <a:lstStyle/>
          <a:p>
            <a:pPr algn="just"/>
            <a:r>
              <a:rPr lang="sr-Latn-RS" sz="2500" b="1" dirty="0" smtClean="0">
                <a:solidFill>
                  <a:srgbClr val="002060"/>
                </a:solidFill>
                <a:latin typeface="Book Antiqua" panose="02040602050305030304" pitchFamily="18" charset="0"/>
              </a:rPr>
              <a:t>S</a:t>
            </a:r>
            <a:r>
              <a:rPr lang="en-GB" sz="2500" b="1" dirty="0" smtClean="0">
                <a:solidFill>
                  <a:srgbClr val="002060"/>
                </a:solidFill>
                <a:latin typeface="Book Antiqua" panose="02040602050305030304" pitchFamily="18" charset="0"/>
              </a:rPr>
              <a:t>even new master programmes in NDRM </a:t>
            </a:r>
            <a:r>
              <a:rPr lang="en-GB" sz="2500" dirty="0" smtClean="0">
                <a:solidFill>
                  <a:srgbClr val="002060"/>
                </a:solidFill>
                <a:latin typeface="Book Antiqua" panose="02040602050305030304" pitchFamily="18" charset="0"/>
              </a:rPr>
              <a:t>at the WB partner HEIs that will be developed, accredited and implemented</a:t>
            </a:r>
            <a:r>
              <a:rPr lang="sr-Latn-RS" sz="2500" dirty="0" smtClean="0">
                <a:solidFill>
                  <a:srgbClr val="002060"/>
                </a:solidFill>
                <a:latin typeface="Book Antiqua" panose="02040602050305030304" pitchFamily="18" charset="0"/>
              </a:rPr>
              <a:t>.</a:t>
            </a:r>
            <a:endParaRPr lang="en-US" sz="2500" dirty="0" smtClean="0">
              <a:solidFill>
                <a:srgbClr val="002060"/>
              </a:solidFill>
              <a:latin typeface="Book Antiqua" panose="02040602050305030304" pitchFamily="18" charset="0"/>
            </a:endParaRPr>
          </a:p>
          <a:p>
            <a:pPr algn="just"/>
            <a:r>
              <a:rPr lang="sr-Latn-RS" sz="2500" b="1" dirty="0" smtClean="0">
                <a:solidFill>
                  <a:srgbClr val="002060"/>
                </a:solidFill>
                <a:latin typeface="Book Antiqua" panose="02040602050305030304" pitchFamily="18" charset="0"/>
              </a:rPr>
              <a:t>T</a:t>
            </a:r>
            <a:r>
              <a:rPr lang="en-GB" sz="2500" b="1" dirty="0" err="1" smtClean="0">
                <a:solidFill>
                  <a:srgbClr val="002060"/>
                </a:solidFill>
                <a:latin typeface="Book Antiqua" panose="02040602050305030304" pitchFamily="18" charset="0"/>
              </a:rPr>
              <a:t>hree</a:t>
            </a:r>
            <a:r>
              <a:rPr lang="en-GB" sz="2500" b="1" dirty="0" smtClean="0">
                <a:solidFill>
                  <a:srgbClr val="002060"/>
                </a:solidFill>
                <a:latin typeface="Book Antiqua" panose="02040602050305030304" pitchFamily="18" charset="0"/>
              </a:rPr>
              <a:t> new training programmes in NDRM</a:t>
            </a:r>
            <a:r>
              <a:rPr lang="en-GB" sz="2500" dirty="0" smtClean="0">
                <a:solidFill>
                  <a:srgbClr val="002060"/>
                </a:solidFill>
                <a:latin typeface="Book Antiqua" panose="02040602050305030304" pitchFamily="18" charset="0"/>
              </a:rPr>
              <a:t> (one per each WB partner country)  with training materials for public sector and citizens developed and conducted</a:t>
            </a:r>
            <a:r>
              <a:rPr lang="sr-Latn-RS" sz="2500" dirty="0" smtClean="0">
                <a:solidFill>
                  <a:srgbClr val="002060"/>
                </a:solidFill>
                <a:latin typeface="Book Antiqua" panose="02040602050305030304" pitchFamily="18" charset="0"/>
              </a:rPr>
              <a:t>.</a:t>
            </a:r>
            <a:endParaRPr lang="en-US" sz="2500" dirty="0" smtClean="0">
              <a:solidFill>
                <a:srgbClr val="002060"/>
              </a:solidFill>
              <a:latin typeface="Book Antiqua" panose="02040602050305030304" pitchFamily="18" charset="0"/>
            </a:endParaRPr>
          </a:p>
          <a:p>
            <a:pPr algn="just"/>
            <a:r>
              <a:rPr lang="sr-Latn-RS" sz="2500" b="1" dirty="0" smtClean="0">
                <a:solidFill>
                  <a:srgbClr val="002060"/>
                </a:solidFill>
                <a:latin typeface="Book Antiqua" panose="02040602050305030304" pitchFamily="18" charset="0"/>
              </a:rPr>
              <a:t>R</a:t>
            </a:r>
            <a:r>
              <a:rPr lang="en-GB" sz="2500" b="1" dirty="0" err="1" smtClean="0">
                <a:solidFill>
                  <a:srgbClr val="002060"/>
                </a:solidFill>
                <a:latin typeface="Book Antiqua" panose="02040602050305030304" pitchFamily="18" charset="0"/>
              </a:rPr>
              <a:t>etrained</a:t>
            </a:r>
            <a:r>
              <a:rPr lang="en-GB" sz="2500" b="1" dirty="0" smtClean="0">
                <a:solidFill>
                  <a:srgbClr val="002060"/>
                </a:solidFill>
                <a:latin typeface="Book Antiqua" panose="02040602050305030304" pitchFamily="18" charset="0"/>
              </a:rPr>
              <a:t> teaching staff </a:t>
            </a:r>
            <a:r>
              <a:rPr lang="en-GB" sz="2500" dirty="0" smtClean="0">
                <a:solidFill>
                  <a:srgbClr val="002060"/>
                </a:solidFill>
                <a:latin typeface="Book Antiqua" panose="02040602050305030304" pitchFamily="18" charset="0"/>
              </a:rPr>
              <a:t>with up-to-date knowledge in NDRM to teach on the new master programmes</a:t>
            </a:r>
            <a:r>
              <a:rPr lang="sr-Latn-RS" sz="2500" dirty="0" smtClean="0">
                <a:solidFill>
                  <a:srgbClr val="002060"/>
                </a:solidFill>
                <a:latin typeface="Book Antiqua" panose="02040602050305030304" pitchFamily="18" charset="0"/>
              </a:rPr>
              <a:t>.</a:t>
            </a:r>
            <a:endParaRPr lang="en-US" sz="2500" dirty="0" smtClean="0">
              <a:solidFill>
                <a:srgbClr val="002060"/>
              </a:solidFill>
              <a:latin typeface="Book Antiqua" panose="02040602050305030304" pitchFamily="18" charset="0"/>
            </a:endParaRPr>
          </a:p>
          <a:p>
            <a:pPr algn="just"/>
            <a:r>
              <a:rPr lang="sr-Latn-RS" sz="2500" b="1" dirty="0" smtClean="0">
                <a:solidFill>
                  <a:srgbClr val="002060"/>
                </a:solidFill>
                <a:latin typeface="Book Antiqua" panose="02040602050305030304" pitchFamily="18" charset="0"/>
              </a:rPr>
              <a:t>A</a:t>
            </a:r>
            <a:r>
              <a:rPr lang="en-GB" sz="2500" b="1" dirty="0" err="1" smtClean="0">
                <a:solidFill>
                  <a:srgbClr val="002060"/>
                </a:solidFill>
                <a:latin typeface="Book Antiqua" panose="02040602050305030304" pitchFamily="18" charset="0"/>
              </a:rPr>
              <a:t>dvanced</a:t>
            </a:r>
            <a:r>
              <a:rPr lang="en-GB" sz="2500" b="1" dirty="0" smtClean="0">
                <a:solidFill>
                  <a:srgbClr val="002060"/>
                </a:solidFill>
                <a:latin typeface="Book Antiqua" panose="02040602050305030304" pitchFamily="18" charset="0"/>
              </a:rPr>
              <a:t> teaching and learning process introduced</a:t>
            </a:r>
            <a:r>
              <a:rPr lang="sr-Latn-RS" sz="2500" dirty="0" smtClean="0">
                <a:solidFill>
                  <a:srgbClr val="002060"/>
                </a:solidFill>
                <a:latin typeface="Book Antiqua" panose="02040602050305030304" pitchFamily="18" charset="0"/>
              </a:rPr>
              <a:t>.</a:t>
            </a:r>
            <a:endParaRPr lang="en-US" sz="2500" dirty="0" smtClean="0">
              <a:solidFill>
                <a:srgbClr val="002060"/>
              </a:solidFill>
              <a:latin typeface="Book Antiqua" panose="02040602050305030304" pitchFamily="18" charset="0"/>
            </a:endParaRPr>
          </a:p>
          <a:p>
            <a:pPr algn="just"/>
            <a:r>
              <a:rPr lang="sr-Latn-RS" sz="2500" b="1" dirty="0" smtClean="0">
                <a:solidFill>
                  <a:srgbClr val="002060"/>
                </a:solidFill>
                <a:latin typeface="Book Antiqua" panose="02040602050305030304" pitchFamily="18" charset="0"/>
              </a:rPr>
              <a:t>I</a:t>
            </a:r>
            <a:r>
              <a:rPr lang="en-GB" sz="2500" b="1" dirty="0" err="1" smtClean="0">
                <a:solidFill>
                  <a:srgbClr val="002060"/>
                </a:solidFill>
                <a:latin typeface="Book Antiqua" panose="02040602050305030304" pitchFamily="18" charset="0"/>
              </a:rPr>
              <a:t>ntroduced</a:t>
            </a:r>
            <a:r>
              <a:rPr lang="en-GB" sz="2500" b="1" dirty="0" smtClean="0">
                <a:solidFill>
                  <a:srgbClr val="002060"/>
                </a:solidFill>
                <a:latin typeface="Book Antiqua" panose="02040602050305030304" pitchFamily="18" charset="0"/>
              </a:rPr>
              <a:t> new laboratory equipment, library units and software</a:t>
            </a:r>
            <a:r>
              <a:rPr lang="en-GB" sz="2500" dirty="0" smtClean="0">
                <a:solidFill>
                  <a:srgbClr val="002060"/>
                </a:solidFill>
                <a:latin typeface="Book Antiqua" panose="02040602050305030304" pitchFamily="18" charset="0"/>
              </a:rPr>
              <a:t> necessary for the continuation of the new master programmes.</a:t>
            </a:r>
            <a:endParaRPr lang="en-US" sz="2500" dirty="0" smtClean="0">
              <a:solidFill>
                <a:srgbClr val="002060"/>
              </a:solidFill>
              <a:latin typeface="Book Antiqua" panose="02040602050305030304" pitchFamily="18" charset="0"/>
            </a:endParaRPr>
          </a:p>
          <a:p>
            <a:endParaRPr lang="bs-Latn-BA" sz="26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12</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Consortium</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22437"/>
            <a:ext cx="8229600" cy="4525963"/>
          </a:xfrm>
        </p:spPr>
        <p:txBody>
          <a:bodyPr>
            <a:normAutofit fontScale="85000" lnSpcReduction="20000"/>
          </a:bodyPr>
          <a:lstStyle/>
          <a:p>
            <a:pPr>
              <a:buNone/>
            </a:pPr>
            <a:r>
              <a:rPr lang="bs-Latn-BA" sz="2700" b="1" dirty="0" smtClean="0">
                <a:solidFill>
                  <a:srgbClr val="002060"/>
                </a:solidFill>
                <a:latin typeface="Book Antiqua" panose="02040602050305030304" pitchFamily="18" charset="0"/>
              </a:rPr>
              <a:t>EU partners</a:t>
            </a:r>
          </a:p>
          <a:p>
            <a:pPr>
              <a:buNone/>
            </a:pPr>
            <a:endParaRPr lang="bs-Latn-BA" sz="2500" b="1" dirty="0" smtClean="0">
              <a:solidFill>
                <a:srgbClr val="002060"/>
              </a:solidFill>
              <a:latin typeface="Book Antiqua" panose="02040602050305030304" pitchFamily="18" charset="0"/>
            </a:endParaRPr>
          </a:p>
          <a:p>
            <a:pPr>
              <a:buNone/>
            </a:pPr>
            <a:r>
              <a:rPr lang="sr-Latn-RS" sz="2600" dirty="0" smtClean="0">
                <a:solidFill>
                  <a:srgbClr val="002060"/>
                </a:solidFill>
                <a:latin typeface="Book Antiqua" panose="02040602050305030304" pitchFamily="18" charset="0"/>
              </a:rPr>
              <a:t>	</a:t>
            </a:r>
            <a:r>
              <a:rPr lang="en-US" sz="2600" dirty="0" smtClean="0">
                <a:solidFill>
                  <a:srgbClr val="002060"/>
                </a:solidFill>
                <a:latin typeface="Book Antiqua" panose="02040602050305030304" pitchFamily="18" charset="0"/>
              </a:rPr>
              <a:t>University of Natural Resources and Life Sciences, Vienna</a:t>
            </a:r>
            <a:r>
              <a:rPr lang="sr-Latn-RS" sz="2600" dirty="0" smtClean="0">
                <a:solidFill>
                  <a:srgbClr val="002060"/>
                </a:solidFill>
                <a:latin typeface="Book Antiqua" panose="02040602050305030304" pitchFamily="18" charset="0"/>
              </a:rPr>
              <a:t> (BOKU, AUSTRIA)</a:t>
            </a:r>
          </a:p>
          <a:p>
            <a:pPr>
              <a:buNone/>
            </a:pPr>
            <a:endParaRPr lang="sr-Latn-RS" sz="2600" dirty="0" smtClean="0">
              <a:solidFill>
                <a:srgbClr val="002060"/>
              </a:solidFill>
              <a:latin typeface="Book Antiqua" panose="02040602050305030304" pitchFamily="18" charset="0"/>
            </a:endParaRPr>
          </a:p>
          <a:p>
            <a:pPr>
              <a:buNone/>
            </a:pPr>
            <a:r>
              <a:rPr lang="sr-Latn-RS" sz="2600" dirty="0" smtClean="0">
                <a:solidFill>
                  <a:srgbClr val="002060"/>
                </a:solidFill>
                <a:latin typeface="Book Antiqua" panose="02040602050305030304" pitchFamily="18" charset="0"/>
              </a:rPr>
              <a:t>	</a:t>
            </a:r>
            <a:r>
              <a:rPr lang="en-US" sz="2600" dirty="0" smtClean="0">
                <a:solidFill>
                  <a:srgbClr val="002060"/>
                </a:solidFill>
                <a:latin typeface="Book Antiqua" panose="02040602050305030304" pitchFamily="18" charset="0"/>
              </a:rPr>
              <a:t>Middlesex University Higher Education Corporation</a:t>
            </a:r>
            <a:r>
              <a:rPr lang="sr-Latn-RS" sz="2600" dirty="0" smtClean="0">
                <a:solidFill>
                  <a:srgbClr val="002060"/>
                </a:solidFill>
                <a:latin typeface="Book Antiqua" panose="02040602050305030304" pitchFamily="18" charset="0"/>
              </a:rPr>
              <a:t> (MUHEC, UK)</a:t>
            </a:r>
          </a:p>
          <a:p>
            <a:pPr>
              <a:buNone/>
            </a:pPr>
            <a:endParaRPr lang="sr-Latn-RS" sz="2600" dirty="0" smtClean="0">
              <a:solidFill>
                <a:srgbClr val="002060"/>
              </a:solidFill>
              <a:latin typeface="Book Antiqua" panose="02040602050305030304" pitchFamily="18" charset="0"/>
            </a:endParaRPr>
          </a:p>
          <a:p>
            <a:pPr>
              <a:buNone/>
            </a:pPr>
            <a:r>
              <a:rPr lang="sr-Latn-RS" sz="2600" dirty="0" smtClean="0">
                <a:solidFill>
                  <a:srgbClr val="002060"/>
                </a:solidFill>
                <a:latin typeface="Book Antiqua" panose="02040602050305030304" pitchFamily="18" charset="0"/>
              </a:rPr>
              <a:t>	</a:t>
            </a:r>
            <a:r>
              <a:rPr lang="en-US" sz="2600" dirty="0" smtClean="0">
                <a:solidFill>
                  <a:srgbClr val="002060"/>
                </a:solidFill>
                <a:latin typeface="Book Antiqua" panose="02040602050305030304" pitchFamily="18" charset="0"/>
              </a:rPr>
              <a:t>University of Messina</a:t>
            </a:r>
            <a:r>
              <a:rPr lang="sr-Latn-RS" sz="2600" dirty="0" smtClean="0">
                <a:solidFill>
                  <a:srgbClr val="002060"/>
                </a:solidFill>
                <a:latin typeface="Book Antiqua" panose="02040602050305030304" pitchFamily="18" charset="0"/>
              </a:rPr>
              <a:t> (UNIME, ITALY)</a:t>
            </a:r>
          </a:p>
          <a:p>
            <a:pPr>
              <a:buNone/>
            </a:pPr>
            <a:endParaRPr lang="sr-Latn-RS" sz="2600" dirty="0" smtClean="0">
              <a:solidFill>
                <a:srgbClr val="002060"/>
              </a:solidFill>
              <a:latin typeface="Book Antiqua" panose="02040602050305030304" pitchFamily="18" charset="0"/>
            </a:endParaRPr>
          </a:p>
          <a:p>
            <a:pPr>
              <a:buNone/>
            </a:pPr>
            <a:r>
              <a:rPr lang="sr-Latn-RS" sz="2600" dirty="0" smtClean="0">
                <a:solidFill>
                  <a:srgbClr val="002060"/>
                </a:solidFill>
                <a:latin typeface="Book Antiqua" panose="02040602050305030304" pitchFamily="18" charset="0"/>
              </a:rPr>
              <a:t>	</a:t>
            </a:r>
            <a:r>
              <a:rPr lang="en-US" sz="2600" dirty="0" err="1" smtClean="0">
                <a:solidFill>
                  <a:srgbClr val="002060"/>
                </a:solidFill>
                <a:latin typeface="Book Antiqua" panose="02040602050305030304" pitchFamily="18" charset="0"/>
              </a:rPr>
              <a:t>Óbuda</a:t>
            </a:r>
            <a:r>
              <a:rPr lang="en-US" sz="2600" dirty="0" smtClean="0">
                <a:solidFill>
                  <a:srgbClr val="002060"/>
                </a:solidFill>
                <a:latin typeface="Book Antiqua" panose="02040602050305030304" pitchFamily="18" charset="0"/>
              </a:rPr>
              <a:t> University</a:t>
            </a:r>
            <a:r>
              <a:rPr lang="sr-Latn-RS" sz="2600" dirty="0" smtClean="0">
                <a:solidFill>
                  <a:srgbClr val="002060"/>
                </a:solidFill>
                <a:latin typeface="Book Antiqua" panose="02040602050305030304" pitchFamily="18" charset="0"/>
              </a:rPr>
              <a:t> (OE, HUNGARY)</a:t>
            </a:r>
          </a:p>
          <a:p>
            <a:pPr>
              <a:buNone/>
            </a:pPr>
            <a:endParaRPr lang="sr-Latn-RS" sz="3000" dirty="0" smtClean="0">
              <a:solidFill>
                <a:srgbClr val="002060"/>
              </a:solidFill>
              <a:latin typeface="Book Antiqua" panose="02040602050305030304" pitchFamily="18" charset="0"/>
            </a:endParaRPr>
          </a:p>
          <a:p>
            <a:pPr>
              <a:buNone/>
            </a:pPr>
            <a:r>
              <a:rPr lang="sr-Latn-RS" sz="2600" dirty="0" smtClean="0">
                <a:solidFill>
                  <a:srgbClr val="002060"/>
                </a:solidFill>
                <a:latin typeface="Book Antiqua" panose="02040602050305030304" pitchFamily="18" charset="0"/>
              </a:rPr>
              <a:t>	T</a:t>
            </a:r>
            <a:r>
              <a:rPr lang="en-US" sz="2600" dirty="0" err="1" smtClean="0">
                <a:solidFill>
                  <a:srgbClr val="002060"/>
                </a:solidFill>
                <a:latin typeface="Book Antiqua" panose="02040602050305030304" pitchFamily="18" charset="0"/>
              </a:rPr>
              <a:t>echnical</a:t>
            </a:r>
            <a:r>
              <a:rPr lang="en-US" sz="2600" dirty="0" smtClean="0">
                <a:solidFill>
                  <a:srgbClr val="002060"/>
                </a:solidFill>
                <a:latin typeface="Book Antiqua" panose="02040602050305030304" pitchFamily="18" charset="0"/>
              </a:rPr>
              <a:t> University of Crete, </a:t>
            </a:r>
            <a:r>
              <a:rPr lang="en-US" sz="2600" dirty="0" err="1" smtClean="0">
                <a:solidFill>
                  <a:srgbClr val="002060"/>
                </a:solidFill>
                <a:latin typeface="Book Antiqua" panose="02040602050305030304" pitchFamily="18" charset="0"/>
              </a:rPr>
              <a:t>Chania</a:t>
            </a:r>
            <a:r>
              <a:rPr lang="sr-Latn-RS" sz="2600" dirty="0" smtClean="0">
                <a:solidFill>
                  <a:srgbClr val="002060"/>
                </a:solidFill>
                <a:latin typeface="Book Antiqua" panose="02040602050305030304" pitchFamily="18" charset="0"/>
              </a:rPr>
              <a:t> (TUC, GREECE)</a:t>
            </a:r>
          </a:p>
          <a:p>
            <a:pPr>
              <a:buNone/>
            </a:pPr>
            <a:endParaRPr lang="sr-Latn-RS" dirty="0" smtClean="0">
              <a:solidFill>
                <a:srgbClr val="002060"/>
              </a:solidFill>
              <a:latin typeface="Book Antiqua" panose="02040602050305030304" pitchFamily="18" charset="0"/>
            </a:endParaRPr>
          </a:p>
          <a:p>
            <a:endParaRPr lang="bs-Latn-BA"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13</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pic>
        <p:nvPicPr>
          <p:cNvPr id="11" name="Picture 6" descr="http://www.natrisk.ni.ac.rs/images/logos/boku.png"/>
          <p:cNvPicPr>
            <a:picLocks noChangeAspect="1" noChangeArrowheads="1"/>
          </p:cNvPicPr>
          <p:nvPr/>
        </p:nvPicPr>
        <p:blipFill>
          <a:blip r:embed="rId4" cstate="print"/>
          <a:srcRect/>
          <a:stretch>
            <a:fillRect/>
          </a:stretch>
        </p:blipFill>
        <p:spPr bwMode="auto">
          <a:xfrm>
            <a:off x="0" y="2133600"/>
            <a:ext cx="914400" cy="914400"/>
          </a:xfrm>
          <a:prstGeom prst="rect">
            <a:avLst/>
          </a:prstGeom>
          <a:noFill/>
        </p:spPr>
      </p:pic>
      <p:pic>
        <p:nvPicPr>
          <p:cNvPr id="14" name="Picture 8" descr="http://www.natrisk.ni.ac.rs/images/logos/Middlesex.png"/>
          <p:cNvPicPr>
            <a:picLocks noChangeAspect="1" noChangeArrowheads="1"/>
          </p:cNvPicPr>
          <p:nvPr/>
        </p:nvPicPr>
        <p:blipFill>
          <a:blip r:embed="rId5" cstate="print"/>
          <a:srcRect/>
          <a:stretch>
            <a:fillRect/>
          </a:stretch>
        </p:blipFill>
        <p:spPr bwMode="auto">
          <a:xfrm>
            <a:off x="152400" y="3200400"/>
            <a:ext cx="625876" cy="685800"/>
          </a:xfrm>
          <a:prstGeom prst="rect">
            <a:avLst/>
          </a:prstGeom>
          <a:noFill/>
        </p:spPr>
      </p:pic>
      <p:pic>
        <p:nvPicPr>
          <p:cNvPr id="15" name="Picture 20" descr="http://www.natrisk.ni.ac.rs/images/logos/uniME.png"/>
          <p:cNvPicPr>
            <a:picLocks noChangeAspect="1" noChangeArrowheads="1"/>
          </p:cNvPicPr>
          <p:nvPr/>
        </p:nvPicPr>
        <p:blipFill>
          <a:blip r:embed="rId6" cstate="print"/>
          <a:srcRect/>
          <a:stretch>
            <a:fillRect/>
          </a:stretch>
        </p:blipFill>
        <p:spPr bwMode="auto">
          <a:xfrm>
            <a:off x="152400" y="4038600"/>
            <a:ext cx="609599" cy="609600"/>
          </a:xfrm>
          <a:prstGeom prst="rect">
            <a:avLst/>
          </a:prstGeom>
          <a:noFill/>
        </p:spPr>
      </p:pic>
      <p:pic>
        <p:nvPicPr>
          <p:cNvPr id="16" name="Picture 22" descr="http://www.natrisk.ni.ac.rs/images/logos/uniOBUDA.png"/>
          <p:cNvPicPr>
            <a:picLocks noChangeAspect="1" noChangeArrowheads="1"/>
          </p:cNvPicPr>
          <p:nvPr/>
        </p:nvPicPr>
        <p:blipFill>
          <a:blip r:embed="rId7" cstate="print"/>
          <a:srcRect/>
          <a:stretch>
            <a:fillRect/>
          </a:stretch>
        </p:blipFill>
        <p:spPr bwMode="auto">
          <a:xfrm>
            <a:off x="152401" y="4669971"/>
            <a:ext cx="609600" cy="740229"/>
          </a:xfrm>
          <a:prstGeom prst="rect">
            <a:avLst/>
          </a:prstGeom>
          <a:noFill/>
        </p:spPr>
      </p:pic>
      <p:pic>
        <p:nvPicPr>
          <p:cNvPr id="17" name="Picture 2" descr="http://www.natrisk.ni.ac.rs/images/logos/tuc.png"/>
          <p:cNvPicPr>
            <a:picLocks noChangeAspect="1" noChangeArrowheads="1"/>
          </p:cNvPicPr>
          <p:nvPr/>
        </p:nvPicPr>
        <p:blipFill>
          <a:blip r:embed="rId8" cstate="print"/>
          <a:srcRect/>
          <a:stretch>
            <a:fillRect/>
          </a:stretch>
        </p:blipFill>
        <p:spPr bwMode="auto">
          <a:xfrm>
            <a:off x="196765" y="5457718"/>
            <a:ext cx="565235" cy="714482"/>
          </a:xfrm>
          <a:prstGeom prst="rect">
            <a:avLst/>
          </a:prstGeom>
          <a:noFill/>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Consortium</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524000"/>
            <a:ext cx="8229600" cy="4525963"/>
          </a:xfrm>
        </p:spPr>
        <p:txBody>
          <a:bodyPr>
            <a:noAutofit/>
          </a:bodyPr>
          <a:lstStyle/>
          <a:p>
            <a:pPr>
              <a:buNone/>
            </a:pPr>
            <a:r>
              <a:rPr lang="bs-Latn-BA" sz="2300" b="1" dirty="0" smtClean="0">
                <a:solidFill>
                  <a:srgbClr val="002060"/>
                </a:solidFill>
                <a:latin typeface="Book Antiqua" panose="02040602050305030304" pitchFamily="18" charset="0"/>
              </a:rPr>
              <a:t>Western Balkan partners</a:t>
            </a:r>
          </a:p>
          <a:p>
            <a:pPr>
              <a:buNone/>
            </a:pPr>
            <a:endParaRPr lang="bs-Latn-BA" sz="1100" b="1" dirty="0" smtClean="0">
              <a:solidFill>
                <a:srgbClr val="002060"/>
              </a:solidFill>
              <a:latin typeface="Book Antiqua" panose="02040602050305030304" pitchFamily="18" charset="0"/>
            </a:endParaRPr>
          </a:p>
          <a:p>
            <a:pPr>
              <a:buNone/>
            </a:pPr>
            <a:r>
              <a:rPr lang="bs-Latn-BA" sz="2300" dirty="0" smtClean="0">
                <a:solidFill>
                  <a:srgbClr val="002060"/>
                </a:solidFill>
                <a:latin typeface="Book Antiqua" panose="02040602050305030304" pitchFamily="18" charset="0"/>
              </a:rPr>
              <a:t>	University of Niš (UNI, Serbia)</a:t>
            </a:r>
          </a:p>
          <a:p>
            <a:pPr>
              <a:buNone/>
            </a:pPr>
            <a:r>
              <a:rPr lang="sr-Latn-RS" sz="2300" dirty="0" smtClean="0">
                <a:solidFill>
                  <a:srgbClr val="002060"/>
                </a:solidFill>
                <a:latin typeface="Book Antiqua" panose="02040602050305030304" pitchFamily="18" charset="0"/>
              </a:rPr>
              <a:t>	</a:t>
            </a:r>
            <a:r>
              <a:rPr lang="en-US" sz="2300" dirty="0" smtClean="0">
                <a:solidFill>
                  <a:srgbClr val="002060"/>
                </a:solidFill>
                <a:latin typeface="Book Antiqua" panose="02040602050305030304" pitchFamily="18" charset="0"/>
              </a:rPr>
              <a:t>Academy of </a:t>
            </a:r>
            <a:r>
              <a:rPr lang="en-US" sz="2300" dirty="0" err="1" smtClean="0">
                <a:solidFill>
                  <a:srgbClr val="002060"/>
                </a:solidFill>
                <a:latin typeface="Book Antiqua" panose="02040602050305030304" pitchFamily="18" charset="0"/>
              </a:rPr>
              <a:t>Criminalistics</a:t>
            </a:r>
            <a:r>
              <a:rPr lang="en-US" sz="2300" dirty="0" smtClean="0">
                <a:solidFill>
                  <a:srgbClr val="002060"/>
                </a:solidFill>
                <a:latin typeface="Book Antiqua" panose="02040602050305030304" pitchFamily="18" charset="0"/>
              </a:rPr>
              <a:t> and Police Studies</a:t>
            </a:r>
            <a:r>
              <a:rPr lang="sr-Latn-RS" sz="2300" dirty="0" smtClean="0">
                <a:solidFill>
                  <a:srgbClr val="002060"/>
                </a:solidFill>
                <a:latin typeface="Book Antiqua" panose="02040602050305030304" pitchFamily="18" charset="0"/>
              </a:rPr>
              <a:t> (KPA, Serbia)</a:t>
            </a:r>
          </a:p>
          <a:p>
            <a:pPr>
              <a:buNone/>
            </a:pPr>
            <a:r>
              <a:rPr lang="bs-Latn-BA" sz="2300" dirty="0" smtClean="0">
                <a:solidFill>
                  <a:srgbClr val="002060"/>
                </a:solidFill>
                <a:latin typeface="Book Antiqua" panose="02040602050305030304" pitchFamily="18" charset="0"/>
              </a:rPr>
              <a:t>	University of Pristina in Kosovska Mitrovica (UPKM, Kosovo*)</a:t>
            </a:r>
          </a:p>
          <a:p>
            <a:pPr>
              <a:buNone/>
            </a:pPr>
            <a:r>
              <a:rPr lang="bs-Latn-BA" sz="2300" dirty="0" smtClean="0">
                <a:solidFill>
                  <a:srgbClr val="002060"/>
                </a:solidFill>
                <a:latin typeface="Book Antiqua" panose="02040602050305030304" pitchFamily="18" charset="0"/>
              </a:rPr>
              <a:t>	University of Sarajevo (UNSA, Bosnia and Herzegovina)</a:t>
            </a:r>
          </a:p>
          <a:p>
            <a:pPr>
              <a:buNone/>
            </a:pPr>
            <a:r>
              <a:rPr lang="sr-Latn-RS" sz="2300" dirty="0" smtClean="0">
                <a:solidFill>
                  <a:srgbClr val="002060"/>
                </a:solidFill>
                <a:latin typeface="Book Antiqua" panose="02040602050305030304" pitchFamily="18" charset="0"/>
              </a:rPr>
              <a:t>	</a:t>
            </a:r>
            <a:r>
              <a:rPr lang="en-US" sz="2300" dirty="0" err="1" smtClean="0">
                <a:solidFill>
                  <a:srgbClr val="002060"/>
                </a:solidFill>
                <a:latin typeface="Book Antiqua" panose="02040602050305030304" pitchFamily="18" charset="0"/>
              </a:rPr>
              <a:t>Republi</a:t>
            </a:r>
            <a:r>
              <a:rPr lang="sr-Latn-RS" sz="2300" dirty="0" smtClean="0">
                <a:solidFill>
                  <a:srgbClr val="002060"/>
                </a:solidFill>
                <a:latin typeface="Book Antiqua" panose="02040602050305030304" pitchFamily="18" charset="0"/>
              </a:rPr>
              <a:t>c</a:t>
            </a:r>
            <a:r>
              <a:rPr lang="en-US" sz="2300" dirty="0" smtClean="0">
                <a:solidFill>
                  <a:srgbClr val="002060"/>
                </a:solidFill>
                <a:latin typeface="Book Antiqua" panose="02040602050305030304" pitchFamily="18" charset="0"/>
              </a:rPr>
              <a:t> </a:t>
            </a:r>
            <a:r>
              <a:rPr lang="sr-Latn-RS" sz="2300" dirty="0" smtClean="0">
                <a:solidFill>
                  <a:srgbClr val="002060"/>
                </a:solidFill>
                <a:latin typeface="Book Antiqua" panose="02040602050305030304" pitchFamily="18" charset="0"/>
              </a:rPr>
              <a:t>of </a:t>
            </a:r>
            <a:r>
              <a:rPr lang="en-US" sz="2300" dirty="0" err="1" smtClean="0">
                <a:solidFill>
                  <a:srgbClr val="002060"/>
                </a:solidFill>
                <a:latin typeface="Book Antiqua" panose="02040602050305030304" pitchFamily="18" charset="0"/>
              </a:rPr>
              <a:t>Srpska</a:t>
            </a:r>
            <a:r>
              <a:rPr lang="sr-Latn-RS" sz="2300" dirty="0" smtClean="0">
                <a:solidFill>
                  <a:srgbClr val="002060"/>
                </a:solidFill>
                <a:latin typeface="Book Antiqua" panose="02040602050305030304" pitchFamily="18" charset="0"/>
              </a:rPr>
              <a:t> - </a:t>
            </a:r>
            <a:r>
              <a:rPr lang="en-US" sz="2300" dirty="0" smtClean="0">
                <a:solidFill>
                  <a:srgbClr val="002060"/>
                </a:solidFill>
                <a:latin typeface="Book Antiqua" panose="02040602050305030304" pitchFamily="18" charset="0"/>
              </a:rPr>
              <a:t>Ministry of Interior, Police College, Department for police education</a:t>
            </a:r>
            <a:r>
              <a:rPr lang="sr-Latn-RS" sz="2300" dirty="0" smtClean="0">
                <a:solidFill>
                  <a:srgbClr val="002060"/>
                </a:solidFill>
                <a:latin typeface="Book Antiqua" panose="02040602050305030304" pitchFamily="18" charset="0"/>
              </a:rPr>
              <a:t> (VSUP</a:t>
            </a:r>
            <a:r>
              <a:rPr lang="bs-Latn-BA" sz="2300" dirty="0" smtClean="0">
                <a:solidFill>
                  <a:srgbClr val="002060"/>
                </a:solidFill>
                <a:latin typeface="Book Antiqua" panose="02040602050305030304" pitchFamily="18" charset="0"/>
              </a:rPr>
              <a:t>, Bosnia and Herzegovina</a:t>
            </a:r>
            <a:r>
              <a:rPr lang="sr-Latn-RS" sz="2300" dirty="0" smtClean="0">
                <a:solidFill>
                  <a:srgbClr val="002060"/>
                </a:solidFill>
                <a:latin typeface="Book Antiqua" panose="02040602050305030304" pitchFamily="18" charset="0"/>
              </a:rPr>
              <a:t>)</a:t>
            </a:r>
          </a:p>
          <a:p>
            <a:pPr>
              <a:buNone/>
            </a:pPr>
            <a:r>
              <a:rPr lang="sr-Latn-RS" sz="2300" dirty="0" smtClean="0">
                <a:solidFill>
                  <a:srgbClr val="002060"/>
                </a:solidFill>
                <a:latin typeface="Book Antiqua" panose="02040602050305030304" pitchFamily="18" charset="0"/>
              </a:rPr>
              <a:t>	</a:t>
            </a:r>
            <a:r>
              <a:rPr lang="en-US" sz="2300" dirty="0" smtClean="0">
                <a:solidFill>
                  <a:srgbClr val="002060"/>
                </a:solidFill>
                <a:latin typeface="Book Antiqua" panose="02040602050305030304" pitchFamily="18" charset="0"/>
              </a:rPr>
              <a:t>Technical College of Applied Sciences </a:t>
            </a:r>
            <a:r>
              <a:rPr lang="en-US" sz="2300" dirty="0" err="1" smtClean="0">
                <a:solidFill>
                  <a:srgbClr val="002060"/>
                </a:solidFill>
                <a:latin typeface="Book Antiqua" panose="02040602050305030304" pitchFamily="18" charset="0"/>
              </a:rPr>
              <a:t>Urosevac</a:t>
            </a:r>
            <a:r>
              <a:rPr lang="en-US" sz="2300" dirty="0" smtClean="0">
                <a:solidFill>
                  <a:srgbClr val="002060"/>
                </a:solidFill>
                <a:latin typeface="Book Antiqua" panose="02040602050305030304" pitchFamily="18" charset="0"/>
              </a:rPr>
              <a:t> with temporary seat in </a:t>
            </a:r>
            <a:r>
              <a:rPr lang="en-US" sz="2300" dirty="0" err="1" smtClean="0">
                <a:solidFill>
                  <a:srgbClr val="002060"/>
                </a:solidFill>
                <a:latin typeface="Book Antiqua" panose="02040602050305030304" pitchFamily="18" charset="0"/>
              </a:rPr>
              <a:t>Leposavic</a:t>
            </a:r>
            <a:r>
              <a:rPr lang="sr-Latn-RS" sz="2300" dirty="0" smtClean="0">
                <a:solidFill>
                  <a:srgbClr val="002060"/>
                </a:solidFill>
                <a:latin typeface="Book Antiqua" panose="02040602050305030304" pitchFamily="18" charset="0"/>
              </a:rPr>
              <a:t> (TCASU, Kosovo*)</a:t>
            </a:r>
          </a:p>
          <a:p>
            <a:pPr>
              <a:buNone/>
            </a:pPr>
            <a:r>
              <a:rPr lang="sr-Latn-RS" sz="2300" dirty="0" smtClean="0">
                <a:solidFill>
                  <a:srgbClr val="002060"/>
                </a:solidFill>
                <a:latin typeface="Book Antiqua" panose="02040602050305030304" pitchFamily="18" charset="0"/>
              </a:rPr>
              <a:t>	</a:t>
            </a:r>
            <a:r>
              <a:rPr lang="en-US" sz="2300" dirty="0" smtClean="0">
                <a:solidFill>
                  <a:srgbClr val="002060"/>
                </a:solidFill>
                <a:latin typeface="Book Antiqua" panose="02040602050305030304" pitchFamily="18" charset="0"/>
              </a:rPr>
              <a:t>University of </a:t>
            </a:r>
            <a:r>
              <a:rPr lang="en-US" sz="2300" dirty="0" err="1" smtClean="0">
                <a:solidFill>
                  <a:srgbClr val="002060"/>
                </a:solidFill>
                <a:latin typeface="Book Antiqua" panose="02040602050305030304" pitchFamily="18" charset="0"/>
              </a:rPr>
              <a:t>Defence</a:t>
            </a:r>
            <a:r>
              <a:rPr lang="en-US" sz="2300" dirty="0" smtClean="0">
                <a:solidFill>
                  <a:srgbClr val="002060"/>
                </a:solidFill>
                <a:latin typeface="Book Antiqua" panose="02040602050305030304" pitchFamily="18" charset="0"/>
              </a:rPr>
              <a:t> in Belgrade</a:t>
            </a:r>
            <a:r>
              <a:rPr lang="sr-Latn-RS" sz="2300" dirty="0" smtClean="0">
                <a:solidFill>
                  <a:srgbClr val="002060"/>
                </a:solidFill>
                <a:latin typeface="Book Antiqua" panose="02040602050305030304" pitchFamily="18" charset="0"/>
              </a:rPr>
              <a:t> (UNID, Serbia)</a:t>
            </a:r>
            <a:endParaRPr lang="bs-Latn-BA" sz="23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14</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pic>
        <p:nvPicPr>
          <p:cNvPr id="11" name="Picture 4" descr="http://www.natrisk.ni.ac.rs/images/logos/uniNI.png"/>
          <p:cNvPicPr>
            <a:picLocks noChangeAspect="1" noChangeArrowheads="1"/>
          </p:cNvPicPr>
          <p:nvPr/>
        </p:nvPicPr>
        <p:blipFill>
          <a:blip r:embed="rId4" cstate="print"/>
          <a:srcRect/>
          <a:stretch>
            <a:fillRect/>
          </a:stretch>
        </p:blipFill>
        <p:spPr bwMode="auto">
          <a:xfrm>
            <a:off x="228600" y="2133600"/>
            <a:ext cx="533400" cy="533400"/>
          </a:xfrm>
          <a:prstGeom prst="rect">
            <a:avLst/>
          </a:prstGeom>
          <a:noFill/>
        </p:spPr>
      </p:pic>
      <p:pic>
        <p:nvPicPr>
          <p:cNvPr id="14" name="Picture 10" descr="http://www.natrisk.ni.ac.rs/images/logos/kpa.png"/>
          <p:cNvPicPr>
            <a:picLocks noChangeAspect="1" noChangeArrowheads="1"/>
          </p:cNvPicPr>
          <p:nvPr/>
        </p:nvPicPr>
        <p:blipFill>
          <a:blip r:embed="rId5" cstate="print"/>
          <a:srcRect/>
          <a:stretch>
            <a:fillRect/>
          </a:stretch>
        </p:blipFill>
        <p:spPr bwMode="auto">
          <a:xfrm>
            <a:off x="290407" y="2695184"/>
            <a:ext cx="471593" cy="581416"/>
          </a:xfrm>
          <a:prstGeom prst="rect">
            <a:avLst/>
          </a:prstGeom>
          <a:noFill/>
        </p:spPr>
      </p:pic>
      <p:pic>
        <p:nvPicPr>
          <p:cNvPr id="15" name="Picture 12" descr="http://www.natrisk.ni.ac.rs/images/logos/prUNI.png"/>
          <p:cNvPicPr>
            <a:picLocks noChangeAspect="1" noChangeArrowheads="1"/>
          </p:cNvPicPr>
          <p:nvPr/>
        </p:nvPicPr>
        <p:blipFill>
          <a:blip r:embed="rId6" cstate="print"/>
          <a:srcRect/>
          <a:stretch>
            <a:fillRect/>
          </a:stretch>
        </p:blipFill>
        <p:spPr bwMode="auto">
          <a:xfrm>
            <a:off x="228600" y="3352800"/>
            <a:ext cx="553221" cy="609600"/>
          </a:xfrm>
          <a:prstGeom prst="rect">
            <a:avLst/>
          </a:prstGeom>
          <a:noFill/>
        </p:spPr>
      </p:pic>
      <p:pic>
        <p:nvPicPr>
          <p:cNvPr id="16" name="Picture 14" descr="http://www.natrisk.ni.ac.rs/images/logos/unsa.png"/>
          <p:cNvPicPr>
            <a:picLocks noChangeAspect="1" noChangeArrowheads="1"/>
          </p:cNvPicPr>
          <p:nvPr/>
        </p:nvPicPr>
        <p:blipFill>
          <a:blip r:embed="rId7" cstate="print"/>
          <a:srcRect/>
          <a:stretch>
            <a:fillRect/>
          </a:stretch>
        </p:blipFill>
        <p:spPr bwMode="auto">
          <a:xfrm>
            <a:off x="228600" y="4038600"/>
            <a:ext cx="533400" cy="533400"/>
          </a:xfrm>
          <a:prstGeom prst="rect">
            <a:avLst/>
          </a:prstGeom>
          <a:noFill/>
        </p:spPr>
      </p:pic>
      <p:pic>
        <p:nvPicPr>
          <p:cNvPr id="17" name="Picture 16" descr="http://www.natrisk.ni.ac.rs/images/logos/muprs.png"/>
          <p:cNvPicPr>
            <a:picLocks noChangeAspect="1" noChangeArrowheads="1"/>
          </p:cNvPicPr>
          <p:nvPr/>
        </p:nvPicPr>
        <p:blipFill>
          <a:blip r:embed="rId8" cstate="print"/>
          <a:srcRect/>
          <a:stretch>
            <a:fillRect/>
          </a:stretch>
        </p:blipFill>
        <p:spPr bwMode="auto">
          <a:xfrm>
            <a:off x="228600" y="4653950"/>
            <a:ext cx="533400" cy="603850"/>
          </a:xfrm>
          <a:prstGeom prst="rect">
            <a:avLst/>
          </a:prstGeom>
          <a:noFill/>
        </p:spPr>
      </p:pic>
      <p:pic>
        <p:nvPicPr>
          <p:cNvPr id="18" name="Picture 18" descr="http://www.natrisk.ni.ac.rs/images/logos/vts.png"/>
          <p:cNvPicPr>
            <a:picLocks noChangeAspect="1" noChangeArrowheads="1"/>
          </p:cNvPicPr>
          <p:nvPr/>
        </p:nvPicPr>
        <p:blipFill>
          <a:blip r:embed="rId9" cstate="print"/>
          <a:srcRect/>
          <a:stretch>
            <a:fillRect/>
          </a:stretch>
        </p:blipFill>
        <p:spPr bwMode="auto">
          <a:xfrm>
            <a:off x="228600" y="5638800"/>
            <a:ext cx="593834" cy="609600"/>
          </a:xfrm>
          <a:prstGeom prst="rect">
            <a:avLst/>
          </a:prstGeom>
          <a:noFill/>
        </p:spPr>
      </p:pic>
      <p:pic>
        <p:nvPicPr>
          <p:cNvPr id="19" name="Picture 24" descr="http://www.natrisk.ni.ac.rs/images/logos/vojakadem.png"/>
          <p:cNvPicPr>
            <a:picLocks noChangeAspect="1" noChangeArrowheads="1"/>
          </p:cNvPicPr>
          <p:nvPr/>
        </p:nvPicPr>
        <p:blipFill>
          <a:blip r:embed="rId10" cstate="print"/>
          <a:srcRect/>
          <a:stretch>
            <a:fillRect/>
          </a:stretch>
        </p:blipFill>
        <p:spPr bwMode="auto">
          <a:xfrm>
            <a:off x="249438" y="6248400"/>
            <a:ext cx="512562" cy="609600"/>
          </a:xfrm>
          <a:prstGeom prst="rect">
            <a:avLst/>
          </a:prstGeom>
          <a:noFill/>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Consortium</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22437"/>
            <a:ext cx="8229600" cy="4525963"/>
          </a:xfrm>
        </p:spPr>
        <p:txBody>
          <a:bodyPr>
            <a:noAutofit/>
          </a:bodyPr>
          <a:lstStyle/>
          <a:p>
            <a:pPr>
              <a:buNone/>
            </a:pPr>
            <a:r>
              <a:rPr lang="sr-Latn-CS" sz="2300" b="1" dirty="0" smtClean="0">
                <a:solidFill>
                  <a:srgbClr val="002060"/>
                </a:solidFill>
                <a:latin typeface="Book Antiqua" panose="02040602050305030304" pitchFamily="18" charset="0"/>
              </a:rPr>
              <a:t>Associated partner</a:t>
            </a:r>
            <a:endParaRPr lang="en-US" sz="2300" b="1" dirty="0" smtClean="0">
              <a:solidFill>
                <a:srgbClr val="002060"/>
              </a:solidFill>
              <a:latin typeface="Book Antiqua" panose="02040602050305030304" pitchFamily="18" charset="0"/>
            </a:endParaRPr>
          </a:p>
          <a:p>
            <a:pPr>
              <a:buNone/>
            </a:pPr>
            <a:endParaRPr lang="bs-Latn-BA" sz="2300" b="1" dirty="0" smtClean="0">
              <a:solidFill>
                <a:srgbClr val="002060"/>
              </a:solidFill>
              <a:latin typeface="Book Antiqua" panose="02040602050305030304" pitchFamily="18" charset="0"/>
            </a:endParaRPr>
          </a:p>
          <a:p>
            <a:pPr>
              <a:buNone/>
            </a:pPr>
            <a:r>
              <a:rPr lang="sr-Latn-CS" sz="2600" dirty="0" smtClean="0">
                <a:solidFill>
                  <a:srgbClr val="002060"/>
                </a:solidFill>
                <a:latin typeface="Book Antiqua" panose="02040602050305030304" pitchFamily="18" charset="0"/>
              </a:rPr>
              <a:t>     </a:t>
            </a:r>
            <a:r>
              <a:rPr lang="sr-Latn-CS" sz="2300" dirty="0" smtClean="0">
                <a:solidFill>
                  <a:srgbClr val="002060"/>
                </a:solidFill>
                <a:latin typeface="Book Antiqua" panose="02040602050305030304" pitchFamily="18" charset="0"/>
              </a:rPr>
              <a:t>Republic Hydrometeorological Service of Serbia</a:t>
            </a:r>
            <a:endParaRPr lang="en-US" sz="23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15</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pic>
        <p:nvPicPr>
          <p:cNvPr id="11" name="Picture 26" descr="http://www.natrisk.ni.ac.rs/images/logos/RHMZ.png"/>
          <p:cNvPicPr>
            <a:picLocks noChangeAspect="1" noChangeArrowheads="1"/>
          </p:cNvPicPr>
          <p:nvPr/>
        </p:nvPicPr>
        <p:blipFill>
          <a:blip r:embed="rId4" cstate="print"/>
          <a:srcRect/>
          <a:stretch>
            <a:fillRect/>
          </a:stretch>
        </p:blipFill>
        <p:spPr bwMode="auto">
          <a:xfrm>
            <a:off x="152400" y="2514600"/>
            <a:ext cx="685799" cy="685799"/>
          </a:xfrm>
          <a:prstGeom prst="rect">
            <a:avLst/>
          </a:prstGeom>
          <a:noFill/>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762000" y="1524000"/>
            <a:ext cx="7851300" cy="5105400"/>
          </a:xfrm>
          <a:prstGeom prst="rect">
            <a:avLst/>
          </a:prstGeom>
          <a:noFill/>
          <a:ln w="9525">
            <a:noFill/>
            <a:miter lim="800000"/>
            <a:headEnd/>
            <a:tailEnd/>
          </a:ln>
          <a:effectLst/>
        </p:spPr>
      </p:pic>
      <p:sp>
        <p:nvSpPr>
          <p:cNvPr id="6" name="Title 1"/>
          <p:cNvSpPr txBox="1">
            <a:spLocks/>
          </p:cNvSpPr>
          <p:nvPr/>
        </p:nvSpPr>
        <p:spPr>
          <a:xfrm>
            <a:off x="457200" y="774700"/>
            <a:ext cx="8229600" cy="7493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s-Latn-BA" sz="4400" b="0" i="0" u="none" strike="noStrike" kern="1200" cap="none" spc="0" normalizeH="0" baseline="0" noProof="0" dirty="0" smtClean="0">
                <a:ln>
                  <a:noFill/>
                </a:ln>
                <a:solidFill>
                  <a:srgbClr val="419182"/>
                </a:solidFill>
                <a:effectLst/>
                <a:uLnTx/>
                <a:uFillTx/>
                <a:latin typeface="Book Antiqua" panose="02040602050305030304" pitchFamily="18" charset="0"/>
                <a:ea typeface="+mj-ea"/>
                <a:cs typeface="+mj-cs"/>
              </a:rPr>
              <a:t>NatRisk Map</a:t>
            </a:r>
            <a:endParaRPr kumimoji="0" lang="bs-Latn-BA" sz="4400" b="0" i="0" u="none" strike="noStrike" kern="1200" cap="none" spc="0" normalizeH="0" baseline="0" noProof="0" dirty="0">
              <a:ln>
                <a:noFill/>
              </a:ln>
              <a:solidFill>
                <a:srgbClr val="419182"/>
              </a:solidFill>
              <a:effectLst/>
              <a:uLnTx/>
              <a:uFillTx/>
              <a:latin typeface="Book Antiqua" panose="02040602050305030304" pitchFamily="18" charset="0"/>
              <a:ea typeface="+mj-ea"/>
              <a:cs typeface="+mj-cs"/>
            </a:endParaRPr>
          </a:p>
        </p:txBody>
      </p:sp>
      <p:cxnSp>
        <p:nvCxnSpPr>
          <p:cNvPr id="8" name="Straight Connector 7"/>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sp>
        <p:nvSpPr>
          <p:cNvPr id="10" name="TextBox 9"/>
          <p:cNvSpPr txBox="1"/>
          <p:nvPr/>
        </p:nvSpPr>
        <p:spPr>
          <a:xfrm>
            <a:off x="0" y="6629400"/>
            <a:ext cx="9144000" cy="246221"/>
          </a:xfrm>
          <a:prstGeom prst="rect">
            <a:avLst/>
          </a:prstGeom>
          <a:noFill/>
        </p:spPr>
        <p:txBody>
          <a:bodyPr wrap="square" rtlCol="0">
            <a:spAutoFit/>
          </a:bodyPr>
          <a:lstStyle/>
          <a:p>
            <a:r>
              <a:rPr lang="sr-Latn-RS" sz="1000" dirty="0" smtClean="0"/>
              <a:t>Source: </a:t>
            </a:r>
            <a:r>
              <a:rPr lang="en-US" sz="1000" dirty="0" smtClean="0"/>
              <a:t>http://ec.europa.eu/programmes/erasmus-plus/projects/eplus-project-details-page/?nodeRef=workspace://SpacesStore/c3a0d5cf-9f44-40b1-8731-23c187fc13ee</a:t>
            </a:r>
            <a:endParaRPr lang="en-US" sz="1000" dirty="0"/>
          </a:p>
        </p:txBody>
      </p:sp>
      <p:pic>
        <p:nvPicPr>
          <p:cNvPr id="13" name="Picture 12"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14" name="Picture 13" descr="eu_flag_co_funded_pos_[rgb]_right.jpg"/>
          <p:cNvPicPr/>
          <p:nvPr/>
        </p:nvPicPr>
        <p:blipFill>
          <a:blip r:embed="rId4" cstate="print"/>
          <a:stretch>
            <a:fillRect/>
          </a:stretch>
        </p:blipFill>
        <p:spPr>
          <a:xfrm>
            <a:off x="7467600" y="152400"/>
            <a:ext cx="1676400" cy="40957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Work Packages</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22437"/>
            <a:ext cx="8229600" cy="4525963"/>
          </a:xfrm>
        </p:spPr>
        <p:txBody>
          <a:bodyPr>
            <a:normAutofit fontScale="62500" lnSpcReduction="20000"/>
          </a:bodyPr>
          <a:lstStyle/>
          <a:p>
            <a:pPr marL="0" indent="0">
              <a:buNone/>
            </a:pPr>
            <a:r>
              <a:rPr lang="en-US" b="1" dirty="0" smtClean="0">
                <a:solidFill>
                  <a:srgbClr val="419182"/>
                </a:solidFill>
                <a:latin typeface="Book Antiqua" pitchFamily="18" charset="0"/>
              </a:rPr>
              <a:t>Preparation WP1</a:t>
            </a:r>
            <a:r>
              <a:rPr lang="en-US" dirty="0" smtClean="0">
                <a:solidFill>
                  <a:schemeClr val="tx2"/>
                </a:solidFill>
                <a:latin typeface="Book Antiqua" pitchFamily="18" charset="0"/>
              </a:rPr>
              <a:t>: Analysis of natural disasters needed to be managed in Western Balkan region</a:t>
            </a:r>
            <a:endParaRPr lang="en-GB" dirty="0" smtClean="0">
              <a:solidFill>
                <a:schemeClr val="tx2"/>
              </a:solidFill>
              <a:latin typeface="Book Antiqua" pitchFamily="18" charset="0"/>
            </a:endParaRPr>
          </a:p>
          <a:p>
            <a:pPr marL="0" indent="0">
              <a:buNone/>
            </a:pPr>
            <a:r>
              <a:rPr lang="en-GB" dirty="0" smtClean="0">
                <a:solidFill>
                  <a:schemeClr val="tx2"/>
                </a:solidFill>
                <a:latin typeface="Book Antiqua" pitchFamily="18" charset="0"/>
              </a:rPr>
              <a:t>Leader: </a:t>
            </a:r>
            <a:r>
              <a:rPr lang="en-US" b="1" dirty="0" smtClean="0">
                <a:solidFill>
                  <a:schemeClr val="tx2"/>
                </a:solidFill>
                <a:latin typeface="Book Antiqua" pitchFamily="18" charset="0"/>
              </a:rPr>
              <a:t>University</a:t>
            </a:r>
            <a:r>
              <a:rPr lang="en-US" b="1" dirty="0" smtClean="0">
                <a:solidFill>
                  <a:srgbClr val="419182"/>
                </a:solidFill>
                <a:latin typeface="Book Antiqua" pitchFamily="18" charset="0"/>
              </a:rPr>
              <a:t> </a:t>
            </a:r>
            <a:r>
              <a:rPr lang="en-US" b="1" dirty="0" smtClean="0">
                <a:solidFill>
                  <a:schemeClr val="tx2"/>
                </a:solidFill>
                <a:latin typeface="Book Antiqua" pitchFamily="18" charset="0"/>
              </a:rPr>
              <a:t>of Natural Resources and Life Sciences, Vienna</a:t>
            </a:r>
            <a:endParaRPr lang="en-GB" b="1" dirty="0" smtClean="0">
              <a:solidFill>
                <a:schemeClr val="tx2"/>
              </a:solidFill>
              <a:latin typeface="Book Antiqua" pitchFamily="18" charset="0"/>
            </a:endParaRPr>
          </a:p>
          <a:p>
            <a:pPr marL="0" indent="0">
              <a:buNone/>
            </a:pPr>
            <a:endParaRPr lang="en-GB" dirty="0" smtClean="0">
              <a:solidFill>
                <a:schemeClr val="tx2"/>
              </a:solidFill>
              <a:latin typeface="Book Antiqua" pitchFamily="18" charset="0"/>
            </a:endParaRPr>
          </a:p>
          <a:p>
            <a:pPr marL="0" indent="0">
              <a:buNone/>
            </a:pPr>
            <a:r>
              <a:rPr lang="sr-Latn-RS" b="1" dirty="0" smtClean="0">
                <a:solidFill>
                  <a:srgbClr val="419182"/>
                </a:solidFill>
                <a:latin typeface="Book Antiqua" pitchFamily="18" charset="0"/>
              </a:rPr>
              <a:t>Preparation </a:t>
            </a:r>
            <a:r>
              <a:rPr lang="en-GB" b="1" dirty="0" smtClean="0">
                <a:solidFill>
                  <a:srgbClr val="419182"/>
                </a:solidFill>
                <a:latin typeface="Book Antiqua" pitchFamily="18" charset="0"/>
              </a:rPr>
              <a:t>WP2</a:t>
            </a:r>
            <a:r>
              <a:rPr lang="en-GB" dirty="0" smtClean="0">
                <a:solidFill>
                  <a:schemeClr val="tx2"/>
                </a:solidFill>
                <a:latin typeface="Book Antiqua" pitchFamily="18" charset="0"/>
              </a:rPr>
              <a:t>: Development of master curricula</a:t>
            </a:r>
          </a:p>
          <a:p>
            <a:pPr marL="0" indent="0">
              <a:buNone/>
            </a:pPr>
            <a:r>
              <a:rPr lang="en-GB" dirty="0" smtClean="0">
                <a:solidFill>
                  <a:schemeClr val="tx2"/>
                </a:solidFill>
                <a:latin typeface="Book Antiqua" pitchFamily="18" charset="0"/>
              </a:rPr>
              <a:t>Leader: </a:t>
            </a:r>
            <a:r>
              <a:rPr lang="en-GB" b="1" dirty="0" smtClean="0">
                <a:solidFill>
                  <a:schemeClr val="tx2"/>
                </a:solidFill>
                <a:latin typeface="Book Antiqua" pitchFamily="18" charset="0"/>
              </a:rPr>
              <a:t>University of Messina</a:t>
            </a:r>
            <a:endParaRPr lang="sr-Latn-RS" b="1" dirty="0" smtClean="0">
              <a:solidFill>
                <a:schemeClr val="tx2"/>
              </a:solidFill>
              <a:latin typeface="Book Antiqua" pitchFamily="18" charset="0"/>
            </a:endParaRPr>
          </a:p>
          <a:p>
            <a:pPr marL="0" indent="0">
              <a:buNone/>
            </a:pPr>
            <a:endParaRPr lang="sr-Latn-RS" b="1" dirty="0" smtClean="0">
              <a:solidFill>
                <a:schemeClr val="tx2"/>
              </a:solidFill>
              <a:latin typeface="Book Antiqua" pitchFamily="18" charset="0"/>
            </a:endParaRPr>
          </a:p>
          <a:p>
            <a:pPr marL="0" indent="0">
              <a:buNone/>
            </a:pPr>
            <a:r>
              <a:rPr lang="en-US" b="1" dirty="0" smtClean="0">
                <a:solidFill>
                  <a:srgbClr val="419182"/>
                </a:solidFill>
                <a:latin typeface="Book Antiqua" pitchFamily="18" charset="0"/>
              </a:rPr>
              <a:t>Preparation WP</a:t>
            </a:r>
            <a:r>
              <a:rPr lang="sr-Latn-RS" b="1" dirty="0" smtClean="0">
                <a:solidFill>
                  <a:srgbClr val="419182"/>
                </a:solidFill>
                <a:latin typeface="Book Antiqua" pitchFamily="18" charset="0"/>
              </a:rPr>
              <a:t>3</a:t>
            </a:r>
            <a:r>
              <a:rPr lang="en-US" dirty="0" smtClean="0">
                <a:solidFill>
                  <a:schemeClr val="tx2"/>
                </a:solidFill>
                <a:latin typeface="Book Antiqua" pitchFamily="18" charset="0"/>
              </a:rPr>
              <a:t>: Development of trainings for citizens and public sector</a:t>
            </a:r>
            <a:endParaRPr lang="en-GB" dirty="0" smtClean="0">
              <a:solidFill>
                <a:schemeClr val="tx2"/>
              </a:solidFill>
              <a:latin typeface="Book Antiqua" pitchFamily="18" charset="0"/>
            </a:endParaRPr>
          </a:p>
          <a:p>
            <a:pPr marL="0" indent="0">
              <a:buNone/>
            </a:pPr>
            <a:r>
              <a:rPr lang="en-GB" dirty="0" smtClean="0">
                <a:solidFill>
                  <a:schemeClr val="tx2"/>
                </a:solidFill>
                <a:latin typeface="Book Antiqua" pitchFamily="18" charset="0"/>
              </a:rPr>
              <a:t>Leader: </a:t>
            </a:r>
            <a:r>
              <a:rPr lang="en-US" b="1" dirty="0" smtClean="0">
                <a:solidFill>
                  <a:schemeClr val="tx2"/>
                </a:solidFill>
                <a:latin typeface="Book Antiqua" pitchFamily="18" charset="0"/>
              </a:rPr>
              <a:t>University of </a:t>
            </a:r>
            <a:r>
              <a:rPr lang="en-US" b="1" dirty="0" err="1" smtClean="0">
                <a:solidFill>
                  <a:schemeClr val="tx2"/>
                </a:solidFill>
                <a:latin typeface="Book Antiqua" pitchFamily="18" charset="0"/>
              </a:rPr>
              <a:t>Defence</a:t>
            </a:r>
            <a:r>
              <a:rPr lang="en-US" b="1" dirty="0" smtClean="0">
                <a:solidFill>
                  <a:schemeClr val="tx2"/>
                </a:solidFill>
                <a:latin typeface="Book Antiqua" pitchFamily="18" charset="0"/>
              </a:rPr>
              <a:t> in Belgrade</a:t>
            </a:r>
            <a:endParaRPr lang="en-GB" b="1" dirty="0" smtClean="0">
              <a:solidFill>
                <a:schemeClr val="tx2"/>
              </a:solidFill>
              <a:latin typeface="Book Antiqua" pitchFamily="18" charset="0"/>
            </a:endParaRPr>
          </a:p>
          <a:p>
            <a:pPr marL="0" indent="0">
              <a:buNone/>
            </a:pPr>
            <a:endParaRPr lang="en-GB" dirty="0" smtClean="0">
              <a:solidFill>
                <a:schemeClr val="tx2"/>
              </a:solidFill>
              <a:latin typeface="Book Antiqua" pitchFamily="18" charset="0"/>
            </a:endParaRPr>
          </a:p>
          <a:p>
            <a:pPr marL="0" indent="0">
              <a:buNone/>
            </a:pPr>
            <a:r>
              <a:rPr lang="sr-Latn-RS" b="1" dirty="0" smtClean="0">
                <a:solidFill>
                  <a:srgbClr val="419182"/>
                </a:solidFill>
                <a:latin typeface="Book Antiqua" pitchFamily="18" charset="0"/>
              </a:rPr>
              <a:t>Development </a:t>
            </a:r>
            <a:r>
              <a:rPr lang="en-GB" b="1" dirty="0" smtClean="0">
                <a:solidFill>
                  <a:srgbClr val="419182"/>
                </a:solidFill>
                <a:latin typeface="Book Antiqua" pitchFamily="18" charset="0"/>
              </a:rPr>
              <a:t>WP</a:t>
            </a:r>
            <a:r>
              <a:rPr lang="sr-Latn-RS" b="1" dirty="0" smtClean="0">
                <a:solidFill>
                  <a:srgbClr val="419182"/>
                </a:solidFill>
                <a:latin typeface="Book Antiqua" pitchFamily="18" charset="0"/>
              </a:rPr>
              <a:t>4</a:t>
            </a:r>
            <a:r>
              <a:rPr lang="en-GB" dirty="0" smtClean="0">
                <a:solidFill>
                  <a:schemeClr val="tx2"/>
                </a:solidFill>
                <a:latin typeface="Book Antiqua" pitchFamily="18" charset="0"/>
              </a:rPr>
              <a:t>: </a:t>
            </a:r>
            <a:r>
              <a:rPr lang="en-US" dirty="0" smtClean="0">
                <a:solidFill>
                  <a:schemeClr val="tx2"/>
                </a:solidFill>
                <a:latin typeface="Book Antiqua" pitchFamily="18" charset="0"/>
              </a:rPr>
              <a:t>Implementation of developed master curricula and trainings</a:t>
            </a:r>
            <a:endParaRPr lang="en-GB" dirty="0" smtClean="0">
              <a:solidFill>
                <a:schemeClr val="tx2"/>
              </a:solidFill>
              <a:latin typeface="Book Antiqua" pitchFamily="18" charset="0"/>
            </a:endParaRPr>
          </a:p>
          <a:p>
            <a:pPr marL="0" indent="0">
              <a:buNone/>
            </a:pPr>
            <a:r>
              <a:rPr lang="en-GB" dirty="0" smtClean="0">
                <a:solidFill>
                  <a:schemeClr val="tx2"/>
                </a:solidFill>
                <a:latin typeface="Book Antiqua" pitchFamily="18" charset="0"/>
              </a:rPr>
              <a:t>Leader: </a:t>
            </a:r>
            <a:r>
              <a:rPr lang="en-GB" b="1" dirty="0" smtClean="0">
                <a:solidFill>
                  <a:schemeClr val="tx2"/>
                </a:solidFill>
                <a:latin typeface="Book Antiqua" pitchFamily="18" charset="0"/>
              </a:rPr>
              <a:t>University of Sarajevo</a:t>
            </a:r>
          </a:p>
          <a:p>
            <a:pPr>
              <a:buNone/>
            </a:pPr>
            <a:endParaRPr lang="sr-Latn-RS" dirty="0" smtClean="0">
              <a:solidFill>
                <a:srgbClr val="002060"/>
              </a:solidFill>
              <a:latin typeface="Book Antiqua" panose="02040602050305030304" pitchFamily="18" charset="0"/>
            </a:endParaRPr>
          </a:p>
          <a:p>
            <a:endParaRPr lang="sr-Latn-RS" dirty="0" smtClean="0">
              <a:solidFill>
                <a:srgbClr val="002060"/>
              </a:solidFill>
              <a:latin typeface="Book Antiqua" panose="02040602050305030304" pitchFamily="18" charset="0"/>
            </a:endParaRPr>
          </a:p>
          <a:p>
            <a:endParaRPr lang="bs-Latn-BA"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17</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Work Packages</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98637"/>
            <a:ext cx="8229600" cy="4525963"/>
          </a:xfrm>
        </p:spPr>
        <p:txBody>
          <a:bodyPr>
            <a:normAutofit/>
          </a:bodyPr>
          <a:lstStyle/>
          <a:p>
            <a:pPr marL="0" indent="0">
              <a:buNone/>
            </a:pPr>
            <a:r>
              <a:rPr lang="sr-Latn-RS" sz="2000" b="1" dirty="0" smtClean="0">
                <a:solidFill>
                  <a:srgbClr val="419182"/>
                </a:solidFill>
                <a:latin typeface="Book Antiqua" pitchFamily="18" charset="0"/>
              </a:rPr>
              <a:t>Quality Plan</a:t>
            </a:r>
            <a:r>
              <a:rPr lang="en-US" sz="2000" b="1" dirty="0" smtClean="0">
                <a:solidFill>
                  <a:srgbClr val="419182"/>
                </a:solidFill>
                <a:latin typeface="Book Antiqua" pitchFamily="18" charset="0"/>
              </a:rPr>
              <a:t> WP</a:t>
            </a:r>
            <a:r>
              <a:rPr lang="sr-Latn-RS" sz="2000" b="1" dirty="0" smtClean="0">
                <a:solidFill>
                  <a:srgbClr val="419182"/>
                </a:solidFill>
                <a:latin typeface="Book Antiqua" pitchFamily="18" charset="0"/>
              </a:rPr>
              <a:t>5</a:t>
            </a:r>
            <a:r>
              <a:rPr lang="en-US" sz="2000" dirty="0" smtClean="0">
                <a:solidFill>
                  <a:schemeClr val="tx2"/>
                </a:solidFill>
                <a:latin typeface="Book Antiqua" pitchFamily="18" charset="0"/>
              </a:rPr>
              <a:t>: Quality assurance and monitoring</a:t>
            </a:r>
            <a:endParaRPr lang="en-GB" sz="2000" dirty="0" smtClean="0">
              <a:solidFill>
                <a:schemeClr val="tx2"/>
              </a:solidFill>
              <a:latin typeface="Book Antiqua" pitchFamily="18" charset="0"/>
            </a:endParaRPr>
          </a:p>
          <a:p>
            <a:pPr marL="0" indent="0">
              <a:buNone/>
            </a:pPr>
            <a:r>
              <a:rPr lang="en-GB" sz="2000" dirty="0" smtClean="0">
                <a:solidFill>
                  <a:schemeClr val="tx2"/>
                </a:solidFill>
                <a:latin typeface="Book Antiqua" pitchFamily="18" charset="0"/>
              </a:rPr>
              <a:t>Leader: </a:t>
            </a:r>
            <a:r>
              <a:rPr lang="en-US" sz="2000" b="1" dirty="0" smtClean="0">
                <a:solidFill>
                  <a:schemeClr val="tx2"/>
                </a:solidFill>
                <a:latin typeface="Book Antiqua" pitchFamily="18" charset="0"/>
              </a:rPr>
              <a:t>Middlesex University Higher Education Corporation</a:t>
            </a:r>
            <a:endParaRPr lang="en-GB" sz="2000" b="1" dirty="0" smtClean="0">
              <a:solidFill>
                <a:schemeClr val="tx2"/>
              </a:solidFill>
              <a:latin typeface="Book Antiqua" pitchFamily="18" charset="0"/>
            </a:endParaRPr>
          </a:p>
          <a:p>
            <a:pPr marL="0" indent="0">
              <a:buNone/>
            </a:pPr>
            <a:endParaRPr lang="en-GB" sz="2000" dirty="0" smtClean="0">
              <a:solidFill>
                <a:schemeClr val="tx2"/>
              </a:solidFill>
              <a:latin typeface="Book Antiqua" pitchFamily="18" charset="0"/>
            </a:endParaRPr>
          </a:p>
          <a:p>
            <a:pPr marL="0" indent="0">
              <a:buNone/>
            </a:pPr>
            <a:r>
              <a:rPr lang="en-US" sz="2000" b="1" dirty="0" smtClean="0">
                <a:solidFill>
                  <a:srgbClr val="419182"/>
                </a:solidFill>
                <a:latin typeface="Book Antiqua" pitchFamily="18" charset="0"/>
              </a:rPr>
              <a:t>Dissemination &amp; Exploitation </a:t>
            </a:r>
            <a:r>
              <a:rPr lang="en-GB" sz="2000" b="1" dirty="0" smtClean="0">
                <a:solidFill>
                  <a:srgbClr val="419182"/>
                </a:solidFill>
                <a:latin typeface="Book Antiqua" pitchFamily="18" charset="0"/>
              </a:rPr>
              <a:t>WP</a:t>
            </a:r>
            <a:r>
              <a:rPr lang="sr-Latn-RS" sz="2000" b="1" dirty="0" smtClean="0">
                <a:solidFill>
                  <a:srgbClr val="419182"/>
                </a:solidFill>
                <a:latin typeface="Book Antiqua" pitchFamily="18" charset="0"/>
              </a:rPr>
              <a:t>6</a:t>
            </a:r>
            <a:r>
              <a:rPr lang="en-GB" sz="2000" dirty="0" smtClean="0">
                <a:solidFill>
                  <a:schemeClr val="tx2"/>
                </a:solidFill>
                <a:latin typeface="Book Antiqua" pitchFamily="18" charset="0"/>
              </a:rPr>
              <a:t>: </a:t>
            </a:r>
            <a:r>
              <a:rPr lang="en-US" sz="2000" dirty="0" smtClean="0">
                <a:solidFill>
                  <a:schemeClr val="tx2"/>
                </a:solidFill>
                <a:latin typeface="Book Antiqua" pitchFamily="18" charset="0"/>
              </a:rPr>
              <a:t>Dissemination</a:t>
            </a:r>
            <a:r>
              <a:rPr lang="en-US" sz="2000" b="1" dirty="0" smtClean="0">
                <a:solidFill>
                  <a:schemeClr val="tx2"/>
                </a:solidFill>
                <a:latin typeface="Book Antiqua" pitchFamily="18" charset="0"/>
              </a:rPr>
              <a:t> </a:t>
            </a:r>
            <a:endParaRPr lang="en-GB" sz="2000" dirty="0" smtClean="0">
              <a:solidFill>
                <a:schemeClr val="tx2"/>
              </a:solidFill>
              <a:latin typeface="Book Antiqua" pitchFamily="18" charset="0"/>
            </a:endParaRPr>
          </a:p>
          <a:p>
            <a:pPr marL="0" indent="0">
              <a:buNone/>
            </a:pPr>
            <a:r>
              <a:rPr lang="en-GB" sz="2000" dirty="0" smtClean="0">
                <a:solidFill>
                  <a:schemeClr val="tx2"/>
                </a:solidFill>
                <a:latin typeface="Book Antiqua" pitchFamily="18" charset="0"/>
              </a:rPr>
              <a:t>Leader: </a:t>
            </a:r>
            <a:r>
              <a:rPr lang="en-GB" sz="2000" b="1" dirty="0" smtClean="0">
                <a:solidFill>
                  <a:schemeClr val="tx2"/>
                </a:solidFill>
                <a:latin typeface="Book Antiqua" pitchFamily="18" charset="0"/>
              </a:rPr>
              <a:t>University of </a:t>
            </a:r>
            <a:r>
              <a:rPr lang="sr-Latn-RS" sz="2000" b="1" dirty="0" smtClean="0">
                <a:solidFill>
                  <a:schemeClr val="tx2"/>
                </a:solidFill>
                <a:latin typeface="Book Antiqua" pitchFamily="18" charset="0"/>
              </a:rPr>
              <a:t>Niš</a:t>
            </a:r>
          </a:p>
          <a:p>
            <a:pPr marL="0" indent="0">
              <a:buNone/>
            </a:pPr>
            <a:endParaRPr lang="sr-Latn-RS" sz="2000" b="1" dirty="0" smtClean="0">
              <a:solidFill>
                <a:schemeClr val="tx2"/>
              </a:solidFill>
              <a:latin typeface="Book Antiqua" pitchFamily="18" charset="0"/>
            </a:endParaRPr>
          </a:p>
          <a:p>
            <a:pPr marL="0" indent="0">
              <a:buNone/>
            </a:pPr>
            <a:r>
              <a:rPr lang="en-US" sz="2000" b="1" dirty="0" smtClean="0">
                <a:solidFill>
                  <a:srgbClr val="419182"/>
                </a:solidFill>
                <a:latin typeface="Book Antiqua" pitchFamily="18" charset="0"/>
              </a:rPr>
              <a:t>Dissemination &amp; Exploitation WP</a:t>
            </a:r>
            <a:r>
              <a:rPr lang="sr-Latn-RS" sz="2000" b="1" dirty="0" smtClean="0">
                <a:solidFill>
                  <a:srgbClr val="419182"/>
                </a:solidFill>
                <a:latin typeface="Book Antiqua" pitchFamily="18" charset="0"/>
              </a:rPr>
              <a:t>7</a:t>
            </a:r>
            <a:r>
              <a:rPr lang="en-US" sz="2000" dirty="0" smtClean="0">
                <a:solidFill>
                  <a:schemeClr val="tx2"/>
                </a:solidFill>
                <a:latin typeface="Book Antiqua" pitchFamily="18" charset="0"/>
              </a:rPr>
              <a:t>: Exploitation</a:t>
            </a:r>
            <a:r>
              <a:rPr lang="en-US" sz="2000" b="1" dirty="0" smtClean="0">
                <a:solidFill>
                  <a:schemeClr val="tx2"/>
                </a:solidFill>
                <a:latin typeface="Book Antiqua" pitchFamily="18" charset="0"/>
              </a:rPr>
              <a:t> </a:t>
            </a:r>
            <a:endParaRPr lang="en-GB" sz="2000" dirty="0" smtClean="0">
              <a:solidFill>
                <a:schemeClr val="tx2"/>
              </a:solidFill>
              <a:latin typeface="Book Antiqua" pitchFamily="18" charset="0"/>
            </a:endParaRPr>
          </a:p>
          <a:p>
            <a:pPr marL="0" indent="0">
              <a:buNone/>
            </a:pPr>
            <a:r>
              <a:rPr lang="en-GB" sz="2000" dirty="0" smtClean="0">
                <a:solidFill>
                  <a:schemeClr val="tx2"/>
                </a:solidFill>
                <a:latin typeface="Book Antiqua" pitchFamily="18" charset="0"/>
              </a:rPr>
              <a:t>Leader: </a:t>
            </a:r>
            <a:r>
              <a:rPr lang="en-US" sz="2000" b="1" dirty="0" smtClean="0">
                <a:solidFill>
                  <a:schemeClr val="tx2"/>
                </a:solidFill>
                <a:latin typeface="Book Antiqua" pitchFamily="18" charset="0"/>
              </a:rPr>
              <a:t>University of </a:t>
            </a:r>
            <a:r>
              <a:rPr lang="sr-Latn-RS" sz="2000" b="1" dirty="0" smtClean="0">
                <a:solidFill>
                  <a:schemeClr val="tx2"/>
                </a:solidFill>
                <a:latin typeface="Book Antiqua" pitchFamily="18" charset="0"/>
              </a:rPr>
              <a:t>Niš</a:t>
            </a:r>
            <a:endParaRPr lang="en-GB" sz="2000" b="1" dirty="0" smtClean="0">
              <a:solidFill>
                <a:schemeClr val="tx2"/>
              </a:solidFill>
              <a:latin typeface="Book Antiqua" pitchFamily="18" charset="0"/>
            </a:endParaRPr>
          </a:p>
          <a:p>
            <a:pPr marL="0" indent="0">
              <a:buNone/>
            </a:pPr>
            <a:endParaRPr lang="en-GB" sz="2000" dirty="0" smtClean="0">
              <a:solidFill>
                <a:schemeClr val="tx2"/>
              </a:solidFill>
              <a:latin typeface="Book Antiqua" pitchFamily="18" charset="0"/>
            </a:endParaRPr>
          </a:p>
          <a:p>
            <a:pPr marL="0" indent="0">
              <a:buNone/>
            </a:pPr>
            <a:r>
              <a:rPr lang="en-US" sz="2000" b="1" dirty="0" smtClean="0">
                <a:solidFill>
                  <a:srgbClr val="419182"/>
                </a:solidFill>
                <a:latin typeface="Book Antiqua" pitchFamily="18" charset="0"/>
              </a:rPr>
              <a:t>Management </a:t>
            </a:r>
            <a:r>
              <a:rPr lang="en-GB" sz="2000" b="1" dirty="0" smtClean="0">
                <a:solidFill>
                  <a:srgbClr val="419182"/>
                </a:solidFill>
                <a:latin typeface="Book Antiqua" pitchFamily="18" charset="0"/>
              </a:rPr>
              <a:t>WP</a:t>
            </a:r>
            <a:r>
              <a:rPr lang="sr-Latn-RS" sz="2000" b="1" dirty="0" smtClean="0">
                <a:solidFill>
                  <a:srgbClr val="419182"/>
                </a:solidFill>
                <a:latin typeface="Book Antiqua" pitchFamily="18" charset="0"/>
              </a:rPr>
              <a:t>8</a:t>
            </a:r>
            <a:r>
              <a:rPr lang="en-GB" sz="2000" dirty="0" smtClean="0">
                <a:solidFill>
                  <a:schemeClr val="tx2"/>
                </a:solidFill>
                <a:latin typeface="Book Antiqua" pitchFamily="18" charset="0"/>
              </a:rPr>
              <a:t>: </a:t>
            </a:r>
            <a:r>
              <a:rPr lang="en-US" sz="2000" dirty="0" smtClean="0">
                <a:solidFill>
                  <a:schemeClr val="tx2"/>
                </a:solidFill>
                <a:latin typeface="Book Antiqua" pitchFamily="18" charset="0"/>
              </a:rPr>
              <a:t>Project management </a:t>
            </a:r>
            <a:endParaRPr lang="en-GB" sz="2000" dirty="0" smtClean="0">
              <a:solidFill>
                <a:schemeClr val="tx2"/>
              </a:solidFill>
              <a:latin typeface="Book Antiqua" pitchFamily="18" charset="0"/>
            </a:endParaRPr>
          </a:p>
          <a:p>
            <a:pPr marL="0" indent="0">
              <a:buNone/>
            </a:pPr>
            <a:r>
              <a:rPr lang="en-GB" sz="2000" dirty="0" smtClean="0">
                <a:solidFill>
                  <a:schemeClr val="tx2"/>
                </a:solidFill>
                <a:latin typeface="Book Antiqua" pitchFamily="18" charset="0"/>
              </a:rPr>
              <a:t>Leader: </a:t>
            </a:r>
            <a:r>
              <a:rPr lang="en-GB" sz="2000" b="1" dirty="0" smtClean="0">
                <a:solidFill>
                  <a:schemeClr val="tx2"/>
                </a:solidFill>
                <a:latin typeface="Book Antiqua" pitchFamily="18" charset="0"/>
              </a:rPr>
              <a:t>University of </a:t>
            </a:r>
            <a:r>
              <a:rPr lang="sr-Latn-RS" sz="2000" b="1" dirty="0" smtClean="0">
                <a:solidFill>
                  <a:schemeClr val="tx2"/>
                </a:solidFill>
                <a:latin typeface="Book Antiqua" pitchFamily="18" charset="0"/>
              </a:rPr>
              <a:t>Niš</a:t>
            </a:r>
            <a:endParaRPr lang="en-GB" sz="2000" b="1" dirty="0" smtClean="0">
              <a:solidFill>
                <a:schemeClr val="tx2"/>
              </a:solidFill>
              <a:latin typeface="Book Antiqua" pitchFamily="18" charset="0"/>
            </a:endParaRPr>
          </a:p>
          <a:p>
            <a:pPr>
              <a:buNone/>
            </a:pPr>
            <a:endParaRPr lang="sr-Latn-RS" dirty="0" smtClean="0">
              <a:solidFill>
                <a:srgbClr val="002060"/>
              </a:solidFill>
              <a:latin typeface="Book Antiqua" panose="02040602050305030304" pitchFamily="18" charset="0"/>
            </a:endParaRPr>
          </a:p>
          <a:p>
            <a:endParaRPr lang="sr-Latn-RS" dirty="0" smtClean="0">
              <a:solidFill>
                <a:srgbClr val="002060"/>
              </a:solidFill>
              <a:latin typeface="Book Antiqua" panose="02040602050305030304" pitchFamily="18" charset="0"/>
            </a:endParaRPr>
          </a:p>
          <a:p>
            <a:endParaRPr lang="bs-Latn-BA"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18</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444500"/>
          </a:xfrm>
        </p:spPr>
        <p:txBody>
          <a:bodyPr>
            <a:normAutofit fontScale="90000"/>
          </a:bodyPr>
          <a:lstStyle/>
          <a:p>
            <a:r>
              <a:rPr lang="bs-Latn-BA" sz="2600" dirty="0" smtClean="0">
                <a:solidFill>
                  <a:srgbClr val="419182"/>
                </a:solidFill>
                <a:latin typeface="Book Antiqua" panose="02040602050305030304" pitchFamily="18" charset="0"/>
              </a:rPr>
              <a:t>Workplan for project year 1</a:t>
            </a:r>
            <a:endParaRPr lang="bs-Latn-BA" sz="2600" dirty="0">
              <a:solidFill>
                <a:srgbClr val="419182"/>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19</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graphicFrame>
        <p:nvGraphicFramePr>
          <p:cNvPr id="11" name="Table 10"/>
          <p:cNvGraphicFramePr>
            <a:graphicFrameLocks noGrp="1"/>
          </p:cNvGraphicFramePr>
          <p:nvPr/>
        </p:nvGraphicFramePr>
        <p:xfrm>
          <a:off x="152404" y="1219203"/>
          <a:ext cx="8839196" cy="5425440"/>
        </p:xfrm>
        <a:graphic>
          <a:graphicData uri="http://schemas.openxmlformats.org/drawingml/2006/table">
            <a:tbl>
              <a:tblPr>
                <a:tableStyleId>{3C2FFA5D-87B4-456A-9821-1D502468CF0F}</a:tableStyleId>
              </a:tblPr>
              <a:tblGrid>
                <a:gridCol w="501267"/>
                <a:gridCol w="2851532"/>
                <a:gridCol w="634383"/>
                <a:gridCol w="404032"/>
                <a:gridCol w="404637"/>
                <a:gridCol w="404032"/>
                <a:gridCol w="404637"/>
                <a:gridCol w="404032"/>
                <a:gridCol w="404637"/>
                <a:gridCol w="404032"/>
                <a:gridCol w="404637"/>
                <a:gridCol w="404032"/>
                <a:gridCol w="404637"/>
                <a:gridCol w="404032"/>
                <a:gridCol w="404637"/>
              </a:tblGrid>
              <a:tr h="78390">
                <a:tc gridSpan="2">
                  <a:txBody>
                    <a:bodyPr/>
                    <a:lstStyle/>
                    <a:p>
                      <a:pPr algn="ctr">
                        <a:spcAft>
                          <a:spcPts val="0"/>
                        </a:spcAft>
                      </a:pPr>
                      <a:r>
                        <a:rPr lang="en-GB" sz="700" b="1" dirty="0"/>
                        <a:t>Activities</a:t>
                      </a:r>
                      <a:endParaRPr lang="en-US" sz="700" b="1" dirty="0">
                        <a:latin typeface="Calibri"/>
                        <a:ea typeface="Calibri"/>
                        <a:cs typeface="Arial"/>
                      </a:endParaRPr>
                    </a:p>
                  </a:txBody>
                  <a:tcPr marL="14843" marR="14843" marT="0" marB="0" anchor="ctr">
                    <a:solidFill>
                      <a:schemeClr val="accent6">
                        <a:lumMod val="20000"/>
                        <a:lumOff val="80000"/>
                      </a:schemeClr>
                    </a:solidFill>
                  </a:tcPr>
                </a:tc>
                <a:tc hMerge="1">
                  <a:txBody>
                    <a:bodyPr/>
                    <a:lstStyle/>
                    <a:p>
                      <a:endParaRPr lang="en-US"/>
                    </a:p>
                  </a:txBody>
                  <a:tcPr/>
                </a:tc>
                <a:tc rowSpan="2">
                  <a:txBody>
                    <a:bodyPr/>
                    <a:lstStyle/>
                    <a:p>
                      <a:pPr algn="ctr">
                        <a:spcAft>
                          <a:spcPts val="0"/>
                        </a:spcAft>
                      </a:pPr>
                      <a:r>
                        <a:rPr lang="en-GB" sz="700" b="1" dirty="0"/>
                        <a:t>Total duration</a:t>
                      </a:r>
                      <a:endParaRPr lang="en-US" sz="700" b="1" dirty="0"/>
                    </a:p>
                    <a:p>
                      <a:pPr algn="ctr">
                        <a:spcAft>
                          <a:spcPts val="0"/>
                        </a:spcAft>
                      </a:pPr>
                      <a:r>
                        <a:rPr lang="en-GB" sz="700" b="1" dirty="0"/>
                        <a:t>(number of weeks)</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M1</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M2</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M3</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M4</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M5</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M6</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M7</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M8</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M9</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M10</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M11</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M12</a:t>
                      </a:r>
                      <a:endParaRPr lang="en-US" sz="700" b="1" dirty="0">
                        <a:latin typeface="Calibri"/>
                        <a:ea typeface="Calibri"/>
                        <a:cs typeface="Arial"/>
                      </a:endParaRPr>
                    </a:p>
                  </a:txBody>
                  <a:tcPr marL="14843" marR="14843" marT="0" marB="0" anchor="ctr">
                    <a:solidFill>
                      <a:schemeClr val="accent6">
                        <a:lumMod val="20000"/>
                        <a:lumOff val="80000"/>
                      </a:schemeClr>
                    </a:solidFill>
                  </a:tcPr>
                </a:tc>
              </a:tr>
              <a:tr h="222587">
                <a:tc>
                  <a:txBody>
                    <a:bodyPr/>
                    <a:lstStyle/>
                    <a:p>
                      <a:pPr marL="252095" indent="-252095" algn="ctr">
                        <a:spcAft>
                          <a:spcPts val="0"/>
                        </a:spcAft>
                        <a:tabLst>
                          <a:tab pos="252095" algn="l"/>
                        </a:tabLst>
                      </a:pPr>
                      <a:r>
                        <a:rPr lang="nn-NO" sz="700" b="1" dirty="0"/>
                        <a:t>Ref.nr/</a:t>
                      </a:r>
                      <a:endParaRPr lang="en-US" sz="700" b="1" dirty="0"/>
                    </a:p>
                    <a:p>
                      <a:pPr marL="252095" indent="-252095" algn="ctr">
                        <a:spcAft>
                          <a:spcPts val="0"/>
                        </a:spcAft>
                        <a:tabLst>
                          <a:tab pos="252095" algn="l"/>
                        </a:tabLst>
                      </a:pPr>
                      <a:r>
                        <a:rPr lang="nn-NO" sz="700" b="1" dirty="0"/>
                        <a:t>Sub-ref</a:t>
                      </a:r>
                      <a:endParaRPr lang="en-US" sz="700" b="1" dirty="0"/>
                    </a:p>
                    <a:p>
                      <a:pPr marL="252095" indent="-252095" algn="ctr">
                        <a:spcAft>
                          <a:spcPts val="0"/>
                        </a:spcAft>
                        <a:tabLst>
                          <a:tab pos="252095" algn="l"/>
                        </a:tabLst>
                      </a:pPr>
                      <a:r>
                        <a:rPr lang="nn-NO" sz="700" b="1" dirty="0"/>
                        <a:t>nr</a:t>
                      </a:r>
                      <a:endParaRPr lang="en-US" sz="700" b="1" dirty="0">
                        <a:latin typeface="Calibri"/>
                        <a:ea typeface="Calibri"/>
                        <a:cs typeface="Arial"/>
                      </a:endParaRPr>
                    </a:p>
                  </a:txBody>
                  <a:tcPr marL="14843" marR="14843" marT="0" marB="0" anchor="ctr">
                    <a:solidFill>
                      <a:schemeClr val="accent6">
                        <a:lumMod val="20000"/>
                        <a:lumOff val="80000"/>
                      </a:schemeClr>
                    </a:solidFill>
                  </a:tcPr>
                </a:tc>
                <a:tc>
                  <a:txBody>
                    <a:bodyPr/>
                    <a:lstStyle/>
                    <a:p>
                      <a:pPr marL="252095" indent="-252095" algn="ctr">
                        <a:spcAft>
                          <a:spcPts val="0"/>
                        </a:spcAft>
                        <a:tabLst>
                          <a:tab pos="252095" algn="l"/>
                        </a:tabLst>
                      </a:pPr>
                      <a:r>
                        <a:rPr lang="en-GB" sz="700" b="1" dirty="0"/>
                        <a:t>Title</a:t>
                      </a:r>
                      <a:endParaRPr lang="en-US" sz="700" b="1" dirty="0">
                        <a:latin typeface="Calibri"/>
                        <a:ea typeface="Calibri"/>
                        <a:cs typeface="Arial"/>
                      </a:endParaRPr>
                    </a:p>
                  </a:txBody>
                  <a:tcPr marL="14843" marR="14843" marT="0" marB="0" anchor="ctr">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91437">
                <a:tc>
                  <a:txBody>
                    <a:bodyPr/>
                    <a:lstStyle/>
                    <a:p>
                      <a:pPr marL="252095" indent="-252095" algn="ctr">
                        <a:spcAft>
                          <a:spcPts val="0"/>
                        </a:spcAft>
                        <a:tabLst>
                          <a:tab pos="252095" algn="l"/>
                        </a:tabLst>
                      </a:pPr>
                      <a:r>
                        <a:rPr lang="en-GB" sz="800" dirty="0"/>
                        <a:t>1.1</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Identification of natural disasters to be managed in WB</a:t>
                      </a:r>
                      <a:endParaRPr lang="en-US" sz="800" b="1" dirty="0">
                        <a:latin typeface="Calibri"/>
                        <a:ea typeface="Calibri"/>
                        <a:cs typeface="Arial"/>
                      </a:endParaRPr>
                    </a:p>
                  </a:txBody>
                  <a:tcPr marL="14843" marR="14843" marT="0" marB="0"/>
                </a:tc>
                <a:tc>
                  <a:txBody>
                    <a:bodyPr/>
                    <a:lstStyle/>
                    <a:p>
                      <a:pPr algn="ctr">
                        <a:spcAft>
                          <a:spcPts val="0"/>
                        </a:spcAft>
                      </a:pPr>
                      <a:r>
                        <a:rPr lang="en-GB" sz="800" dirty="0"/>
                        <a:t>18</a:t>
                      </a:r>
                      <a:endParaRPr lang="en-US" sz="800" dirty="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r>
              <a:tr h="76197">
                <a:tc>
                  <a:txBody>
                    <a:bodyPr/>
                    <a:lstStyle/>
                    <a:p>
                      <a:pPr marL="252095" indent="-252095" algn="ctr">
                        <a:spcAft>
                          <a:spcPts val="0"/>
                        </a:spcAft>
                        <a:tabLst>
                          <a:tab pos="252095" algn="l"/>
                        </a:tabLst>
                      </a:pPr>
                      <a:r>
                        <a:rPr lang="en-GB" sz="800"/>
                        <a:t>1.2</a:t>
                      </a:r>
                      <a:endParaRPr lang="en-US" sz="800">
                        <a:latin typeface="Calibri"/>
                        <a:ea typeface="Calibri"/>
                        <a:cs typeface="Arial"/>
                      </a:endParaRPr>
                    </a:p>
                  </a:txBody>
                  <a:tcPr marL="14843" marR="14843" marT="0" marB="0" anchor="ctr"/>
                </a:tc>
                <a:tc>
                  <a:txBody>
                    <a:bodyPr/>
                    <a:lstStyle/>
                    <a:p>
                      <a:pPr>
                        <a:spcAft>
                          <a:spcPts val="0"/>
                        </a:spcAft>
                      </a:pPr>
                      <a:r>
                        <a:rPr lang="en-GB" sz="800" b="1" dirty="0"/>
                        <a:t>Introduction with established practices in EU countries for NDRM</a:t>
                      </a:r>
                      <a:endParaRPr lang="en-US" sz="800" b="1" dirty="0">
                        <a:latin typeface="Calibri"/>
                        <a:ea typeface="Calibri"/>
                        <a:cs typeface="Arial"/>
                      </a:endParaRPr>
                    </a:p>
                  </a:txBody>
                  <a:tcPr marL="14843" marR="14843" marT="0" marB="0"/>
                </a:tc>
                <a:tc>
                  <a:txBody>
                    <a:bodyPr/>
                    <a:lstStyle/>
                    <a:p>
                      <a:pPr algn="ctr">
                        <a:spcAft>
                          <a:spcPts val="0"/>
                        </a:spcAft>
                      </a:pPr>
                      <a:r>
                        <a:rPr lang="en-GB" sz="800" dirty="0"/>
                        <a:t>18</a:t>
                      </a:r>
                      <a:endParaRPr lang="en-US" sz="800" dirty="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r>
              <a:tr h="60957">
                <a:tc>
                  <a:txBody>
                    <a:bodyPr/>
                    <a:lstStyle/>
                    <a:p>
                      <a:pPr marL="252095" indent="-252095" algn="ctr">
                        <a:spcAft>
                          <a:spcPts val="0"/>
                        </a:spcAft>
                        <a:tabLst>
                          <a:tab pos="252095" algn="l"/>
                        </a:tabLst>
                      </a:pPr>
                      <a:r>
                        <a:rPr lang="en-GB" sz="800" dirty="0"/>
                        <a:t>1.3</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Workshop on master curricula best practices in EU countries </a:t>
                      </a:r>
                      <a:endParaRPr lang="en-US" sz="800" b="1" dirty="0">
                        <a:latin typeface="Calibri"/>
                        <a:ea typeface="Calibri"/>
                        <a:cs typeface="Arial"/>
                      </a:endParaRPr>
                    </a:p>
                  </a:txBody>
                  <a:tcPr marL="14843" marR="14843" marT="0" marB="0"/>
                </a:tc>
                <a:tc>
                  <a:txBody>
                    <a:bodyPr/>
                    <a:lstStyle/>
                    <a:p>
                      <a:pPr algn="ctr">
                        <a:spcAft>
                          <a:spcPts val="0"/>
                        </a:spcAft>
                      </a:pPr>
                      <a:r>
                        <a:rPr lang="en-GB" sz="800" dirty="0"/>
                        <a:t>11</a:t>
                      </a: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dirty="0"/>
                        <a:t>3=</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4=</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4X=</a:t>
                      </a: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r>
              <a:tr h="180266">
                <a:tc>
                  <a:txBody>
                    <a:bodyPr/>
                    <a:lstStyle/>
                    <a:p>
                      <a:pPr marL="252095" indent="-252095" algn="ctr">
                        <a:spcAft>
                          <a:spcPts val="0"/>
                        </a:spcAft>
                        <a:tabLst>
                          <a:tab pos="252095" algn="l"/>
                        </a:tabLst>
                      </a:pPr>
                      <a:r>
                        <a:rPr lang="en-GB" sz="800" dirty="0"/>
                        <a:t>2.1</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Development of aims, specific competencies and learning competencies of master curricula in WB HEIs</a:t>
                      </a:r>
                      <a:endParaRPr lang="en-US" sz="800" b="1" dirty="0">
                        <a:latin typeface="Calibri"/>
                        <a:ea typeface="Calibri"/>
                        <a:cs typeface="Arial"/>
                      </a:endParaRPr>
                    </a:p>
                  </a:txBody>
                  <a:tcPr marL="14843" marR="14843" marT="0" marB="0"/>
                </a:tc>
                <a:tc>
                  <a:txBody>
                    <a:bodyPr/>
                    <a:lstStyle/>
                    <a:p>
                      <a:pPr algn="ctr">
                        <a:spcAft>
                          <a:spcPts val="0"/>
                        </a:spcAft>
                      </a:pPr>
                      <a:r>
                        <a:rPr lang="en-GB" sz="800" dirty="0"/>
                        <a:t>11</a:t>
                      </a: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2X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2X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2X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2X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3X</a:t>
                      </a: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r>
              <a:tr h="93229">
                <a:tc>
                  <a:txBody>
                    <a:bodyPr/>
                    <a:lstStyle/>
                    <a:p>
                      <a:pPr marL="252095" indent="-252095" algn="ctr">
                        <a:spcAft>
                          <a:spcPts val="0"/>
                        </a:spcAft>
                        <a:tabLst>
                          <a:tab pos="252095" algn="l"/>
                        </a:tabLst>
                      </a:pPr>
                      <a:r>
                        <a:rPr lang="en-GB" sz="800"/>
                        <a:t>2.2</a:t>
                      </a:r>
                      <a:endParaRPr lang="en-US" sz="800">
                        <a:latin typeface="Calibri"/>
                        <a:ea typeface="Calibri"/>
                        <a:cs typeface="Arial"/>
                      </a:endParaRPr>
                    </a:p>
                  </a:txBody>
                  <a:tcPr marL="14843" marR="14843" marT="0" marB="0" anchor="ctr"/>
                </a:tc>
                <a:tc>
                  <a:txBody>
                    <a:bodyPr/>
                    <a:lstStyle/>
                    <a:p>
                      <a:pPr>
                        <a:spcAft>
                          <a:spcPts val="0"/>
                        </a:spcAft>
                      </a:pPr>
                      <a:r>
                        <a:rPr lang="en-GB" sz="800" b="1" dirty="0"/>
                        <a:t>Development of courses content and syllabi </a:t>
                      </a:r>
                      <a:endParaRPr lang="en-US" sz="800" b="1" dirty="0">
                        <a:latin typeface="Calibri"/>
                        <a:ea typeface="Calibri"/>
                        <a:cs typeface="Arial"/>
                      </a:endParaRPr>
                    </a:p>
                  </a:txBody>
                  <a:tcPr marL="14843" marR="14843" marT="0" marB="0"/>
                </a:tc>
                <a:tc>
                  <a:txBody>
                    <a:bodyPr/>
                    <a:lstStyle/>
                    <a:p>
                      <a:pPr algn="ctr">
                        <a:spcAft>
                          <a:spcPts val="0"/>
                        </a:spcAft>
                      </a:pPr>
                      <a:r>
                        <a:rPr lang="en-GB" sz="800"/>
                        <a:t>26</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4X</a:t>
                      </a:r>
                      <a:endParaRPr lang="en-US" sz="800">
                        <a:latin typeface="Calibri"/>
                        <a:ea typeface="Calibri"/>
                        <a:cs typeface="Arial"/>
                      </a:endParaRPr>
                    </a:p>
                  </a:txBody>
                  <a:tcPr marL="14843" marR="14843" marT="0" marB="0" anchor="ctr"/>
                </a:tc>
                <a:tc>
                  <a:txBody>
                    <a:bodyPr/>
                    <a:lstStyle/>
                    <a:p>
                      <a:pPr algn="ctr">
                        <a:spcAft>
                          <a:spcPts val="0"/>
                        </a:spcAft>
                      </a:pPr>
                      <a:r>
                        <a:rPr lang="en-GB" sz="800"/>
                        <a:t>4X</a:t>
                      </a:r>
                      <a:endParaRPr lang="en-US" sz="800">
                        <a:latin typeface="Calibri"/>
                        <a:ea typeface="Calibri"/>
                        <a:cs typeface="Arial"/>
                      </a:endParaRPr>
                    </a:p>
                  </a:txBody>
                  <a:tcPr marL="14843" marR="14843" marT="0" marB="0" anchor="ctr"/>
                </a:tc>
                <a:tc>
                  <a:txBody>
                    <a:bodyPr/>
                    <a:lstStyle/>
                    <a:p>
                      <a:pPr algn="ctr">
                        <a:spcAft>
                          <a:spcPts val="0"/>
                        </a:spcAft>
                      </a:pPr>
                      <a:r>
                        <a:rPr lang="en-GB" sz="800"/>
                        <a:t>4X</a:t>
                      </a:r>
                      <a:endParaRPr lang="en-US" sz="800">
                        <a:latin typeface="Calibri"/>
                        <a:ea typeface="Calibri"/>
                        <a:cs typeface="Arial"/>
                      </a:endParaRPr>
                    </a:p>
                  </a:txBody>
                  <a:tcPr marL="14843" marR="14843" marT="0" marB="0" anchor="ctr"/>
                </a:tc>
                <a:tc>
                  <a:txBody>
                    <a:bodyPr/>
                    <a:lstStyle/>
                    <a:p>
                      <a:pPr algn="ctr">
                        <a:spcAft>
                          <a:spcPts val="0"/>
                        </a:spcAft>
                      </a:pPr>
                      <a:r>
                        <a:rPr lang="en-GB" sz="800"/>
                        <a:t>4X</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4X</a:t>
                      </a:r>
                      <a:endParaRPr lang="en-US" sz="800" dirty="0">
                        <a:latin typeface="Calibri"/>
                        <a:ea typeface="Calibri"/>
                        <a:cs typeface="Arial"/>
                      </a:endParaRPr>
                    </a:p>
                  </a:txBody>
                  <a:tcPr marL="14843" marR="14843" marT="0" marB="0" anchor="ctr"/>
                </a:tc>
              </a:tr>
              <a:tr h="113601">
                <a:tc>
                  <a:txBody>
                    <a:bodyPr/>
                    <a:lstStyle/>
                    <a:p>
                      <a:pPr marL="252095" indent="-252095" algn="ctr">
                        <a:spcAft>
                          <a:spcPts val="0"/>
                        </a:spcAft>
                        <a:tabLst>
                          <a:tab pos="252095" algn="l"/>
                        </a:tabLst>
                      </a:pPr>
                      <a:r>
                        <a:rPr lang="en-GB" sz="800" dirty="0"/>
                        <a:t>2.3</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Training of teaching staff for innovative teaching methods </a:t>
                      </a:r>
                      <a:endParaRPr lang="en-US" sz="800" b="1" dirty="0">
                        <a:solidFill>
                          <a:srgbClr val="000000"/>
                        </a:solidFill>
                        <a:latin typeface="Myriad Pro"/>
                        <a:ea typeface="Times New Roman"/>
                        <a:cs typeface="Myriad Pro"/>
                      </a:endParaRPr>
                    </a:p>
                  </a:txBody>
                  <a:tcPr marL="14843" marR="14843" marT="0" marB="0"/>
                </a:tc>
                <a:tc>
                  <a:txBody>
                    <a:bodyPr/>
                    <a:lstStyle/>
                    <a:p>
                      <a:pPr algn="ctr">
                        <a:spcAft>
                          <a:spcPts val="0"/>
                        </a:spcAft>
                      </a:pPr>
                      <a:r>
                        <a:rPr lang="en-GB" sz="800"/>
                        <a:t>9</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a:t>2=</a:t>
                      </a:r>
                      <a:endParaRPr lang="en-US" sz="800">
                        <a:latin typeface="Calibri"/>
                        <a:ea typeface="Calibri"/>
                        <a:cs typeface="Arial"/>
                      </a:endParaRPr>
                    </a:p>
                  </a:txBody>
                  <a:tcPr marL="14843" marR="14843" marT="0" marB="0" anchor="ctr"/>
                </a:tc>
                <a:tc>
                  <a:txBody>
                    <a:bodyPr/>
                    <a:lstStyle/>
                    <a:p>
                      <a:pPr algn="ctr">
                        <a:spcAft>
                          <a:spcPts val="0"/>
                        </a:spcAft>
                      </a:pPr>
                      <a:r>
                        <a:rPr lang="en-GB" sz="800"/>
                        <a:t>2=</a:t>
                      </a:r>
                      <a:endParaRPr lang="en-US" sz="80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2=</a:t>
                      </a:r>
                      <a:endParaRPr lang="en-US" sz="800" dirty="0">
                        <a:latin typeface="Calibri"/>
                        <a:ea typeface="Calibri"/>
                        <a:cs typeface="Arial"/>
                      </a:endParaRPr>
                    </a:p>
                  </a:txBody>
                  <a:tcPr marL="14843" marR="14843" marT="0" marB="0" anchor="ctr"/>
                </a:tc>
              </a:tr>
              <a:tr h="76200">
                <a:tc>
                  <a:txBody>
                    <a:bodyPr/>
                    <a:lstStyle/>
                    <a:p>
                      <a:pPr marL="252095" indent="-252095" algn="ctr">
                        <a:spcAft>
                          <a:spcPts val="0"/>
                        </a:spcAft>
                        <a:tabLst>
                          <a:tab pos="252095" algn="l"/>
                        </a:tabLst>
                      </a:pPr>
                      <a:r>
                        <a:rPr lang="en-GB" sz="800" dirty="0"/>
                        <a:t>2.4</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Providing of students’ internships positions</a:t>
                      </a:r>
                      <a:endParaRPr lang="en-US" sz="800" b="1" dirty="0">
                        <a:solidFill>
                          <a:srgbClr val="000000"/>
                        </a:solidFill>
                        <a:latin typeface="Myriad Pro"/>
                        <a:ea typeface="Times New Roman"/>
                        <a:cs typeface="Myriad Pro"/>
                      </a:endParaRPr>
                    </a:p>
                  </a:txBody>
                  <a:tcPr marL="14843" marR="14843" marT="0" marB="0"/>
                </a:tc>
                <a:tc>
                  <a:txBody>
                    <a:bodyPr/>
                    <a:lstStyle/>
                    <a:p>
                      <a:pPr algn="ctr">
                        <a:spcAft>
                          <a:spcPts val="0"/>
                        </a:spcAft>
                      </a:pPr>
                      <a:r>
                        <a:rPr lang="en-GB" sz="800"/>
                        <a:t>1</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a:t>X</a:t>
                      </a:r>
                      <a:endParaRPr lang="en-US" sz="800">
                        <a:latin typeface="Calibri"/>
                        <a:ea typeface="Calibri"/>
                        <a:cs typeface="Arial"/>
                      </a:endParaRPr>
                    </a:p>
                  </a:txBody>
                  <a:tcPr marL="14843" marR="14843" marT="0" marB="0" anchor="ctr"/>
                </a:tc>
                <a:tc>
                  <a:txBody>
                    <a:bodyPr/>
                    <a:lstStyle/>
                    <a:p>
                      <a:pPr algn="ctr">
                        <a:spcAft>
                          <a:spcPts val="0"/>
                        </a:spcAft>
                      </a:pPr>
                      <a:r>
                        <a:rPr lang="en-GB" sz="800"/>
                        <a:t>X</a:t>
                      </a:r>
                      <a:endParaRPr lang="en-US" sz="800">
                        <a:latin typeface="Calibri"/>
                        <a:ea typeface="Calibri"/>
                        <a:cs typeface="Arial"/>
                      </a:endParaRPr>
                    </a:p>
                  </a:txBody>
                  <a:tcPr marL="14843" marR="14843" marT="0" marB="0" anchor="ctr"/>
                </a:tc>
                <a:tc>
                  <a:txBody>
                    <a:bodyPr/>
                    <a:lstStyle/>
                    <a:p>
                      <a:pPr algn="ctr">
                        <a:spcAft>
                          <a:spcPts val="0"/>
                        </a:spcAft>
                      </a:pPr>
                      <a:r>
                        <a:rPr lang="en-GB" sz="800"/>
                        <a:t>X</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X</a:t>
                      </a:r>
                      <a:endParaRPr lang="en-US" sz="800" dirty="0">
                        <a:latin typeface="Calibri"/>
                        <a:ea typeface="Calibri"/>
                        <a:cs typeface="Arial"/>
                      </a:endParaRPr>
                    </a:p>
                  </a:txBody>
                  <a:tcPr marL="14843" marR="14843" marT="0" marB="0" anchor="ctr"/>
                </a:tc>
              </a:tr>
              <a:tr h="152400">
                <a:tc>
                  <a:txBody>
                    <a:bodyPr/>
                    <a:lstStyle/>
                    <a:p>
                      <a:pPr marL="252095" indent="-252095" algn="ctr">
                        <a:spcAft>
                          <a:spcPts val="0"/>
                        </a:spcAft>
                        <a:tabLst>
                          <a:tab pos="252095" algn="l"/>
                        </a:tabLst>
                      </a:pPr>
                      <a:r>
                        <a:rPr lang="en-GB" sz="800" dirty="0"/>
                        <a:t>2.5</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Harmonization of teaching environment with EU best practices and purchasing of laboratory equipment and literature</a:t>
                      </a:r>
                      <a:endParaRPr lang="en-US" sz="800" b="1" dirty="0">
                        <a:solidFill>
                          <a:srgbClr val="000000"/>
                        </a:solidFill>
                        <a:latin typeface="Myriad Pro"/>
                        <a:ea typeface="Times New Roman"/>
                        <a:cs typeface="Myriad Pro"/>
                      </a:endParaRPr>
                    </a:p>
                  </a:txBody>
                  <a:tcPr marL="14843" marR="14843" marT="0" marB="0"/>
                </a:tc>
                <a:tc>
                  <a:txBody>
                    <a:bodyPr/>
                    <a:lstStyle/>
                    <a:p>
                      <a:pPr algn="ctr">
                        <a:spcAft>
                          <a:spcPts val="0"/>
                        </a:spcAft>
                      </a:pPr>
                      <a:r>
                        <a:rPr lang="en-GB" sz="800" dirty="0"/>
                        <a:t>11</a:t>
                      </a: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a:t>2X</a:t>
                      </a:r>
                      <a:endParaRPr lang="en-US" sz="800">
                        <a:latin typeface="Calibri"/>
                        <a:ea typeface="Calibri"/>
                        <a:cs typeface="Arial"/>
                      </a:endParaRPr>
                    </a:p>
                  </a:txBody>
                  <a:tcPr marL="14843" marR="14843" marT="0" marB="0" anchor="ctr"/>
                </a:tc>
                <a:tc>
                  <a:txBody>
                    <a:bodyPr/>
                    <a:lstStyle/>
                    <a:p>
                      <a:pPr algn="ctr">
                        <a:spcAft>
                          <a:spcPts val="0"/>
                        </a:spcAft>
                      </a:pPr>
                      <a:r>
                        <a:rPr lang="en-GB" sz="800"/>
                        <a:t>2X</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a:t>X</a:t>
                      </a:r>
                      <a:endParaRPr lang="en-US" sz="800">
                        <a:latin typeface="Calibri"/>
                        <a:ea typeface="Calibri"/>
                        <a:cs typeface="Arial"/>
                      </a:endParaRPr>
                    </a:p>
                  </a:txBody>
                  <a:tcPr marL="14843" marR="14843" marT="0" marB="0" anchor="ctr"/>
                </a:tc>
                <a:tc>
                  <a:txBody>
                    <a:bodyPr/>
                    <a:lstStyle/>
                    <a:p>
                      <a:pPr algn="ctr">
                        <a:spcAft>
                          <a:spcPts val="0"/>
                        </a:spcAft>
                      </a:pPr>
                      <a:r>
                        <a:rPr lang="en-GB" sz="800"/>
                        <a:t>X</a:t>
                      </a:r>
                      <a:endParaRPr lang="en-US" sz="800">
                        <a:latin typeface="Calibri"/>
                        <a:ea typeface="Calibri"/>
                        <a:cs typeface="Arial"/>
                      </a:endParaRPr>
                    </a:p>
                  </a:txBody>
                  <a:tcPr marL="14843" marR="14843" marT="0" marB="0" anchor="ctr"/>
                </a:tc>
                <a:tc>
                  <a:txBody>
                    <a:bodyPr/>
                    <a:lstStyle/>
                    <a:p>
                      <a:pPr algn="ctr">
                        <a:spcAft>
                          <a:spcPts val="0"/>
                        </a:spcAft>
                      </a:pPr>
                      <a:r>
                        <a:rPr lang="en-GB" sz="800"/>
                        <a:t>2X</a:t>
                      </a:r>
                      <a:endParaRPr lang="en-US" sz="800">
                        <a:latin typeface="Calibri"/>
                        <a:ea typeface="Calibri"/>
                        <a:cs typeface="Arial"/>
                      </a:endParaRPr>
                    </a:p>
                  </a:txBody>
                  <a:tcPr marL="14843" marR="14843" marT="0" marB="0" anchor="ctr"/>
                </a:tc>
                <a:tc>
                  <a:txBody>
                    <a:bodyPr/>
                    <a:lstStyle/>
                    <a:p>
                      <a:pPr algn="ctr">
                        <a:spcAft>
                          <a:spcPts val="0"/>
                        </a:spcAft>
                      </a:pPr>
                      <a:r>
                        <a:rPr lang="en-GB" sz="800"/>
                        <a:t>2X</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r>
              <a:tr h="81422">
                <a:tc>
                  <a:txBody>
                    <a:bodyPr/>
                    <a:lstStyle/>
                    <a:p>
                      <a:pPr marL="252095" indent="-252095" algn="ctr">
                        <a:spcAft>
                          <a:spcPts val="0"/>
                        </a:spcAft>
                        <a:tabLst>
                          <a:tab pos="252095" algn="l"/>
                        </a:tabLst>
                      </a:pPr>
                      <a:r>
                        <a:rPr lang="en-GB" sz="800"/>
                        <a:t>3.1</a:t>
                      </a:r>
                      <a:endParaRPr lang="en-US" sz="800">
                        <a:latin typeface="Calibri"/>
                        <a:ea typeface="Calibri"/>
                        <a:cs typeface="Arial"/>
                      </a:endParaRPr>
                    </a:p>
                  </a:txBody>
                  <a:tcPr marL="14843" marR="14843" marT="0" marB="0" anchor="ctr"/>
                </a:tc>
                <a:tc>
                  <a:txBody>
                    <a:bodyPr/>
                    <a:lstStyle/>
                    <a:p>
                      <a:pPr>
                        <a:spcAft>
                          <a:spcPts val="0"/>
                        </a:spcAft>
                      </a:pPr>
                      <a:r>
                        <a:rPr lang="en-GB" sz="800" b="1" dirty="0"/>
                        <a:t> Surveillance of citizens’ and public sector awareness regarding natural disasters </a:t>
                      </a:r>
                      <a:endParaRPr lang="en-US" sz="800" b="1" dirty="0">
                        <a:latin typeface="Calibri"/>
                        <a:ea typeface="Calibri"/>
                        <a:cs typeface="Arial"/>
                      </a:endParaRPr>
                    </a:p>
                  </a:txBody>
                  <a:tcPr marL="14843" marR="14843" marT="0" marB="0"/>
                </a:tc>
                <a:tc>
                  <a:txBody>
                    <a:bodyPr/>
                    <a:lstStyle/>
                    <a:p>
                      <a:pPr algn="ctr">
                        <a:spcAft>
                          <a:spcPts val="0"/>
                        </a:spcAft>
                      </a:pPr>
                      <a:r>
                        <a:rPr lang="en-GB" sz="800"/>
                        <a:t>16</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dirty="0"/>
                        <a:t>2X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4X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a:t>4X</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r>
              <a:tr h="48331">
                <a:tc>
                  <a:txBody>
                    <a:bodyPr/>
                    <a:lstStyle/>
                    <a:p>
                      <a:pPr marL="252095" indent="-252095" algn="ctr">
                        <a:spcAft>
                          <a:spcPts val="0"/>
                        </a:spcAft>
                        <a:tabLst>
                          <a:tab pos="252095" algn="l"/>
                        </a:tabLst>
                      </a:pPr>
                      <a:r>
                        <a:rPr lang="en-GB" sz="800" dirty="0"/>
                        <a:t>3.2</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Study visits and analysis of courses best practices in EU countries  </a:t>
                      </a:r>
                      <a:endParaRPr lang="en-US" sz="800" b="1" dirty="0">
                        <a:latin typeface="Calibri"/>
                        <a:ea typeface="Calibri"/>
                        <a:cs typeface="Arial"/>
                      </a:endParaRPr>
                    </a:p>
                  </a:txBody>
                  <a:tcPr marL="14843" marR="14843" marT="0" marB="0"/>
                </a:tc>
                <a:tc>
                  <a:txBody>
                    <a:bodyPr/>
                    <a:lstStyle/>
                    <a:p>
                      <a:pPr algn="ctr">
                        <a:spcAft>
                          <a:spcPts val="0"/>
                        </a:spcAft>
                      </a:pPr>
                      <a:r>
                        <a:rPr lang="en-GB" sz="800"/>
                        <a:t>9</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a:t>2=</a:t>
                      </a:r>
                      <a:endParaRPr lang="en-US" sz="800">
                        <a:latin typeface="Calibri"/>
                        <a:ea typeface="Calibri"/>
                        <a:cs typeface="Arial"/>
                      </a:endParaRPr>
                    </a:p>
                  </a:txBody>
                  <a:tcPr marL="14843" marR="14843" marT="0" marB="0" anchor="ctr"/>
                </a:tc>
                <a:tc>
                  <a:txBody>
                    <a:bodyPr/>
                    <a:lstStyle/>
                    <a:p>
                      <a:pPr algn="ctr">
                        <a:spcAft>
                          <a:spcPts val="0"/>
                        </a:spcAft>
                      </a:pPr>
                      <a:r>
                        <a:rPr lang="en-GB" sz="800"/>
                        <a:t>2=</a:t>
                      </a:r>
                      <a:endParaRPr lang="en-US" sz="80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2=</a:t>
                      </a:r>
                      <a:endParaRPr lang="en-US" sz="800" dirty="0">
                        <a:latin typeface="Calibri"/>
                        <a:ea typeface="Calibri"/>
                        <a:cs typeface="Arial"/>
                      </a:endParaRPr>
                    </a:p>
                  </a:txBody>
                  <a:tcPr marL="14843" marR="14843" marT="0" marB="0" anchor="ctr"/>
                </a:tc>
              </a:tr>
              <a:tr h="167640">
                <a:tc>
                  <a:txBody>
                    <a:bodyPr/>
                    <a:lstStyle/>
                    <a:p>
                      <a:pPr marL="252095" indent="-252095" algn="ctr">
                        <a:spcAft>
                          <a:spcPts val="0"/>
                        </a:spcAft>
                        <a:tabLst>
                          <a:tab pos="252095" algn="l"/>
                        </a:tabLst>
                      </a:pPr>
                      <a:r>
                        <a:rPr lang="en-GB" sz="800" dirty="0"/>
                        <a:t>3.3</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Development of trainings’ content corresponding educational materials and selection of teaching staff</a:t>
                      </a:r>
                      <a:endParaRPr lang="en-US" sz="800" b="1" dirty="0">
                        <a:latin typeface="Calibri"/>
                        <a:ea typeface="Calibri"/>
                        <a:cs typeface="Arial"/>
                      </a:endParaRPr>
                    </a:p>
                  </a:txBody>
                  <a:tcPr marL="14843" marR="14843" marT="0" marB="0"/>
                </a:tc>
                <a:tc>
                  <a:txBody>
                    <a:bodyPr/>
                    <a:lstStyle/>
                    <a:p>
                      <a:pPr algn="ctr">
                        <a:spcAft>
                          <a:spcPts val="0"/>
                        </a:spcAft>
                      </a:pPr>
                      <a:r>
                        <a:rPr lang="en-GB" sz="800"/>
                        <a:t>9</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3X</a:t>
                      </a:r>
                      <a:endParaRPr lang="en-US" sz="800" dirty="0">
                        <a:latin typeface="Calibri"/>
                        <a:ea typeface="Calibri"/>
                        <a:cs typeface="Arial"/>
                      </a:endParaRPr>
                    </a:p>
                  </a:txBody>
                  <a:tcPr marL="14843" marR="14843" marT="0" marB="0" anchor="ctr"/>
                </a:tc>
              </a:tr>
              <a:tr h="112782">
                <a:tc>
                  <a:txBody>
                    <a:bodyPr/>
                    <a:lstStyle/>
                    <a:p>
                      <a:pPr marL="252095" indent="-252095" algn="ctr">
                        <a:spcAft>
                          <a:spcPts val="0"/>
                        </a:spcAft>
                        <a:tabLst>
                          <a:tab pos="252095" algn="l"/>
                        </a:tabLst>
                      </a:pPr>
                      <a:r>
                        <a:rPr lang="en-GB" sz="800" dirty="0"/>
                        <a:t>4.1</a:t>
                      </a: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Defining of admission requirements and enrolment of students </a:t>
                      </a:r>
                      <a:endParaRPr lang="en-US" sz="800" b="1" dirty="0">
                        <a:solidFill>
                          <a:srgbClr val="000000"/>
                        </a:solidFill>
                        <a:latin typeface="Myriad Pro"/>
                        <a:ea typeface="Times New Roman"/>
                        <a:cs typeface="Myriad Pro"/>
                      </a:endParaRPr>
                    </a:p>
                  </a:txBody>
                  <a:tcPr marL="14843" marR="14843" marT="0" marB="0">
                    <a:solidFill>
                      <a:schemeClr val="bg2">
                        <a:lumMod val="9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93229">
                <a:tc>
                  <a:txBody>
                    <a:bodyPr/>
                    <a:lstStyle/>
                    <a:p>
                      <a:pPr marL="252095" indent="-252095" algn="ctr">
                        <a:spcAft>
                          <a:spcPts val="0"/>
                        </a:spcAft>
                        <a:tabLst>
                          <a:tab pos="252095" algn="l"/>
                        </a:tabLst>
                      </a:pPr>
                      <a:r>
                        <a:rPr lang="en-GB" sz="800" dirty="0"/>
                        <a:t>4.2</a:t>
                      </a: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Implementation of master curricula</a:t>
                      </a:r>
                      <a:endParaRPr lang="en-US" sz="800" b="1" dirty="0">
                        <a:solidFill>
                          <a:srgbClr val="000000"/>
                        </a:solidFill>
                        <a:latin typeface="Myriad Pro"/>
                        <a:ea typeface="Times New Roman"/>
                        <a:cs typeface="Myriad Pro"/>
                      </a:endParaRPr>
                    </a:p>
                  </a:txBody>
                  <a:tcPr marL="14843" marR="14843" marT="0" marB="0">
                    <a:solidFill>
                      <a:schemeClr val="bg2">
                        <a:lumMod val="9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93229">
                <a:tc>
                  <a:txBody>
                    <a:bodyPr/>
                    <a:lstStyle/>
                    <a:p>
                      <a:pPr marL="252095" indent="-252095" algn="ctr">
                        <a:spcAft>
                          <a:spcPts val="0"/>
                        </a:spcAft>
                        <a:tabLst>
                          <a:tab pos="252095" algn="l"/>
                        </a:tabLst>
                      </a:pPr>
                      <a:r>
                        <a:rPr lang="en-GB" sz="800"/>
                        <a:t>4.3</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Implementation of students’ internships </a:t>
                      </a:r>
                      <a:endParaRPr lang="en-US" sz="800" b="1" dirty="0">
                        <a:solidFill>
                          <a:srgbClr val="000000"/>
                        </a:solidFill>
                        <a:latin typeface="Myriad Pro"/>
                        <a:ea typeface="Times New Roman"/>
                        <a:cs typeface="Myriad Pro"/>
                      </a:endParaRPr>
                    </a:p>
                  </a:txBody>
                  <a:tcPr marL="14843" marR="14843" marT="0" marB="0">
                    <a:solidFill>
                      <a:schemeClr val="bg2">
                        <a:lumMod val="9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118342">
                <a:tc>
                  <a:txBody>
                    <a:bodyPr/>
                    <a:lstStyle/>
                    <a:p>
                      <a:pPr marL="252095" indent="-252095" algn="ctr">
                        <a:spcAft>
                          <a:spcPts val="0"/>
                        </a:spcAft>
                        <a:tabLst>
                          <a:tab pos="252095" algn="l"/>
                        </a:tabLst>
                      </a:pPr>
                      <a:r>
                        <a:rPr lang="en-GB" sz="800"/>
                        <a:t>4.4</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Implementation of trainings for citizens and public sector</a:t>
                      </a:r>
                      <a:endParaRPr lang="en-US" sz="800" b="1" dirty="0">
                        <a:latin typeface="Calibri"/>
                        <a:ea typeface="Calibri"/>
                        <a:cs typeface="Arial"/>
                      </a:endParaRPr>
                    </a:p>
                  </a:txBody>
                  <a:tcPr marL="14843" marR="14843" marT="0" marB="0">
                    <a:solidFill>
                      <a:schemeClr val="bg2">
                        <a:lumMod val="9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93229">
                <a:tc>
                  <a:txBody>
                    <a:bodyPr/>
                    <a:lstStyle/>
                    <a:p>
                      <a:pPr marL="252095" indent="-252095" algn="ctr">
                        <a:spcAft>
                          <a:spcPts val="0"/>
                        </a:spcAft>
                        <a:tabLst>
                          <a:tab pos="252095" algn="l"/>
                        </a:tabLst>
                      </a:pPr>
                      <a:r>
                        <a:rPr lang="en-GB" sz="800"/>
                        <a:t>4.5</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Self-evaluation of master curricula</a:t>
                      </a:r>
                      <a:endParaRPr lang="en-US" sz="800" b="1" dirty="0">
                        <a:solidFill>
                          <a:srgbClr val="000000"/>
                        </a:solidFill>
                        <a:latin typeface="Myriad Pro"/>
                        <a:ea typeface="Times New Roman"/>
                        <a:cs typeface="Myriad Pro"/>
                      </a:endParaRPr>
                    </a:p>
                  </a:txBody>
                  <a:tcPr marL="14843" marR="14843" marT="0" marB="0">
                    <a:solidFill>
                      <a:schemeClr val="bg2">
                        <a:lumMod val="9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105316">
                <a:tc>
                  <a:txBody>
                    <a:bodyPr/>
                    <a:lstStyle/>
                    <a:p>
                      <a:pPr marL="252095" indent="-252095" algn="ctr">
                        <a:spcAft>
                          <a:spcPts val="0"/>
                        </a:spcAft>
                        <a:tabLst>
                          <a:tab pos="252095" algn="l"/>
                        </a:tabLst>
                      </a:pPr>
                      <a:r>
                        <a:rPr lang="en-GB" sz="800"/>
                        <a:t>4.6</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Self-evaluation of trainings for citizens and public sector</a:t>
                      </a:r>
                      <a:endParaRPr lang="en-US" sz="800" b="1" dirty="0">
                        <a:solidFill>
                          <a:srgbClr val="000000"/>
                        </a:solidFill>
                        <a:latin typeface="Myriad Pro"/>
                        <a:ea typeface="Times New Roman"/>
                        <a:cs typeface="Myriad Pro"/>
                      </a:endParaRPr>
                    </a:p>
                  </a:txBody>
                  <a:tcPr marL="14843" marR="14843" marT="0" marB="0">
                    <a:solidFill>
                      <a:schemeClr val="bg2">
                        <a:lumMod val="90000"/>
                      </a:schemeClr>
                    </a:solidFill>
                  </a:tcPr>
                </a:tc>
                <a:tc>
                  <a:txBody>
                    <a:bodyPr/>
                    <a:lstStyle/>
                    <a:p>
                      <a:pPr algn="ctr">
                        <a:spcAft>
                          <a:spcPts val="0"/>
                        </a:spcAft>
                      </a:pPr>
                      <a:r>
                        <a:rPr lang="en-GB" sz="800" dirty="0"/>
                        <a:t>0</a:t>
                      </a: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93229">
                <a:tc>
                  <a:txBody>
                    <a:bodyPr/>
                    <a:lstStyle/>
                    <a:p>
                      <a:pPr marL="252095" indent="-252095" algn="ctr">
                        <a:spcAft>
                          <a:spcPts val="0"/>
                        </a:spcAft>
                        <a:tabLst>
                          <a:tab pos="252095" algn="l"/>
                        </a:tabLst>
                      </a:pPr>
                      <a:r>
                        <a:rPr lang="en-GB" sz="800" dirty="0"/>
                        <a:t>5.1</a:t>
                      </a: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spcAft>
                          <a:spcPts val="0"/>
                        </a:spcAft>
                      </a:pPr>
                      <a:r>
                        <a:rPr lang="en-GB" sz="800" b="1" dirty="0"/>
                        <a:t>Regular Quality Assurance </a:t>
                      </a:r>
                      <a:r>
                        <a:rPr lang="en-GB" sz="800" b="1" dirty="0" smtClean="0"/>
                        <a:t>Committee</a:t>
                      </a:r>
                      <a:r>
                        <a:rPr lang="sr-Latn-RS" sz="800" b="1" dirty="0" smtClean="0"/>
                        <a:t> </a:t>
                      </a:r>
                      <a:r>
                        <a:rPr lang="en-GB" sz="800" b="1" dirty="0" smtClean="0"/>
                        <a:t>meetings </a:t>
                      </a:r>
                      <a:endParaRPr lang="en-US" sz="800" b="1" dirty="0">
                        <a:solidFill>
                          <a:srgbClr val="000000"/>
                        </a:solidFill>
                        <a:latin typeface="Myriad Pro"/>
                        <a:ea typeface="Times New Roman"/>
                        <a:cs typeface="Myriad Pro"/>
                      </a:endParaRPr>
                    </a:p>
                  </a:txBody>
                  <a:tcPr marL="14843" marR="14843" marT="0" marB="0">
                    <a:solidFill>
                      <a:schemeClr val="accent3">
                        <a:lumMod val="60000"/>
                        <a:lumOff val="40000"/>
                      </a:schemeClr>
                    </a:solidFill>
                  </a:tcPr>
                </a:tc>
                <a:tc>
                  <a:txBody>
                    <a:bodyPr/>
                    <a:lstStyle/>
                    <a:p>
                      <a:pPr algn="ctr">
                        <a:spcAft>
                          <a:spcPts val="0"/>
                        </a:spcAft>
                      </a:pPr>
                      <a:r>
                        <a:rPr lang="en-GB" sz="800"/>
                        <a:t>5</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r>
                        <a:rPr lang="en-GB" sz="800" dirty="0"/>
                        <a:t>3X=</a:t>
                      </a:r>
                      <a:endParaRPr lang="en-US" sz="800" dirty="0">
                        <a:latin typeface="Calibri"/>
                        <a:ea typeface="Calibri"/>
                        <a:cs typeface="Arial"/>
                      </a:endParaRPr>
                    </a:p>
                  </a:txBody>
                  <a:tcPr marL="14843" marR="14843" marT="0" marB="0" anchor="ctr">
                    <a:solidFill>
                      <a:schemeClr val="accent3">
                        <a:lumMod val="60000"/>
                        <a:lumOff val="40000"/>
                      </a:schemeClr>
                    </a:solidFill>
                  </a:tcPr>
                </a:tc>
              </a:tr>
              <a:tr h="93229">
                <a:tc>
                  <a:txBody>
                    <a:bodyPr/>
                    <a:lstStyle/>
                    <a:p>
                      <a:pPr marL="252095" indent="-252095" algn="ctr">
                        <a:spcAft>
                          <a:spcPts val="0"/>
                        </a:spcAft>
                        <a:tabLst>
                          <a:tab pos="252095" algn="l"/>
                        </a:tabLst>
                      </a:pPr>
                      <a:r>
                        <a:rPr lang="en-GB" sz="800" dirty="0"/>
                        <a:t>5.2</a:t>
                      </a: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spcAft>
                          <a:spcPts val="0"/>
                        </a:spcAft>
                      </a:pPr>
                      <a:r>
                        <a:rPr lang="en-GB" sz="800" b="1" dirty="0"/>
                        <a:t>Development of the quality control plan</a:t>
                      </a:r>
                      <a:endParaRPr lang="en-US" sz="800" b="1" dirty="0">
                        <a:solidFill>
                          <a:srgbClr val="000000"/>
                        </a:solidFill>
                        <a:latin typeface="Myriad Pro"/>
                        <a:ea typeface="Times New Roman"/>
                        <a:cs typeface="Myriad Pro"/>
                      </a:endParaRPr>
                    </a:p>
                  </a:txBody>
                  <a:tcPr marL="14843" marR="14843" marT="0" marB="0">
                    <a:solidFill>
                      <a:schemeClr val="accent3">
                        <a:lumMod val="60000"/>
                        <a:lumOff val="40000"/>
                      </a:schemeClr>
                    </a:solidFill>
                  </a:tcPr>
                </a:tc>
                <a:tc>
                  <a:txBody>
                    <a:bodyPr/>
                    <a:lstStyle/>
                    <a:p>
                      <a:pPr algn="ctr">
                        <a:spcAft>
                          <a:spcPts val="0"/>
                        </a:spcAft>
                      </a:pPr>
                      <a:r>
                        <a:rPr lang="en-GB" sz="800"/>
                        <a:t>6</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r>
              <a:tr h="93229">
                <a:tc>
                  <a:txBody>
                    <a:bodyPr/>
                    <a:lstStyle/>
                    <a:p>
                      <a:pPr marL="252095" indent="-252095" algn="ctr">
                        <a:spcAft>
                          <a:spcPts val="0"/>
                        </a:spcAft>
                        <a:tabLst>
                          <a:tab pos="252095" algn="l"/>
                        </a:tabLst>
                      </a:pPr>
                      <a:r>
                        <a:rPr lang="en-GB" sz="800"/>
                        <a:t>5.3</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spcAft>
                          <a:spcPts val="0"/>
                        </a:spcAft>
                      </a:pPr>
                      <a:r>
                        <a:rPr lang="en-GB" sz="800" b="1" dirty="0"/>
                        <a:t>Conduct external review of the project</a:t>
                      </a:r>
                      <a:endParaRPr lang="en-US" sz="800" b="1" dirty="0">
                        <a:solidFill>
                          <a:srgbClr val="000000"/>
                        </a:solidFill>
                        <a:latin typeface="Myriad Pro"/>
                        <a:ea typeface="Times New Roman"/>
                        <a:cs typeface="Myriad Pro"/>
                      </a:endParaRPr>
                    </a:p>
                  </a:txBody>
                  <a:tcPr marL="14843" marR="14843" marT="0" marB="0">
                    <a:solidFill>
                      <a:schemeClr val="accent3">
                        <a:lumMod val="60000"/>
                        <a:lumOff val="4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r>
              <a:tr h="93229">
                <a:tc>
                  <a:txBody>
                    <a:bodyPr/>
                    <a:lstStyle/>
                    <a:p>
                      <a:pPr marL="252095" indent="-252095" algn="ctr">
                        <a:spcAft>
                          <a:spcPts val="0"/>
                        </a:spcAft>
                        <a:tabLst>
                          <a:tab pos="252095" algn="l"/>
                        </a:tabLst>
                      </a:pPr>
                      <a:r>
                        <a:rPr lang="en-GB" sz="800"/>
                        <a:t>5.4</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spcAft>
                          <a:spcPts val="0"/>
                        </a:spcAft>
                      </a:pPr>
                      <a:r>
                        <a:rPr lang="en-GB" sz="800" b="1" dirty="0"/>
                        <a:t>External financial control </a:t>
                      </a:r>
                      <a:endParaRPr lang="en-US" sz="800" b="1" dirty="0">
                        <a:solidFill>
                          <a:srgbClr val="000000"/>
                        </a:solidFill>
                        <a:latin typeface="Myriad Pro"/>
                        <a:ea typeface="Times New Roman"/>
                        <a:cs typeface="Myriad Pro"/>
                      </a:endParaRPr>
                    </a:p>
                  </a:txBody>
                  <a:tcPr marL="14843" marR="14843" marT="0" marB="0">
                    <a:solidFill>
                      <a:schemeClr val="accent3">
                        <a:lumMod val="60000"/>
                        <a:lumOff val="4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r>
              <a:tr h="93229">
                <a:tc>
                  <a:txBody>
                    <a:bodyPr/>
                    <a:lstStyle/>
                    <a:p>
                      <a:pPr marL="252095" indent="-252095" algn="ctr">
                        <a:spcAft>
                          <a:spcPts val="0"/>
                        </a:spcAft>
                        <a:tabLst>
                          <a:tab pos="252095" algn="l"/>
                        </a:tabLst>
                      </a:pPr>
                      <a:r>
                        <a:rPr lang="en-GB" sz="800"/>
                        <a:t>5.5</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spcAft>
                          <a:spcPts val="0"/>
                        </a:spcAft>
                      </a:pPr>
                      <a:r>
                        <a:rPr lang="en-GB" sz="800" b="1" dirty="0"/>
                        <a:t>Inter-project coaching</a:t>
                      </a:r>
                      <a:endParaRPr lang="en-US" sz="800" b="1" dirty="0">
                        <a:solidFill>
                          <a:srgbClr val="000000"/>
                        </a:solidFill>
                        <a:latin typeface="Myriad Pro"/>
                        <a:ea typeface="Times New Roman"/>
                        <a:cs typeface="Myriad Pro"/>
                      </a:endParaRPr>
                    </a:p>
                  </a:txBody>
                  <a:tcPr marL="14843" marR="14843" marT="0" marB="0">
                    <a:solidFill>
                      <a:schemeClr val="accent3">
                        <a:lumMod val="60000"/>
                        <a:lumOff val="40000"/>
                      </a:schemeClr>
                    </a:solidFill>
                  </a:tcPr>
                </a:tc>
                <a:tc>
                  <a:txBody>
                    <a:bodyPr/>
                    <a:lstStyle/>
                    <a:p>
                      <a:pPr algn="ctr">
                        <a:spcAft>
                          <a:spcPts val="0"/>
                        </a:spcAft>
                      </a:pPr>
                      <a:r>
                        <a:rPr lang="en-GB" sz="800" dirty="0"/>
                        <a:t>0</a:t>
                      </a: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r>
              <a:tr h="67255">
                <a:tc>
                  <a:txBody>
                    <a:bodyPr/>
                    <a:lstStyle/>
                    <a:p>
                      <a:pPr marL="252095" indent="-252095" algn="ctr">
                        <a:spcAft>
                          <a:spcPts val="0"/>
                        </a:spcAft>
                        <a:tabLst>
                          <a:tab pos="252095" algn="l"/>
                        </a:tabLst>
                      </a:pPr>
                      <a:r>
                        <a:rPr lang="en-GB" sz="800" dirty="0"/>
                        <a:t>6.1</a:t>
                      </a: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Creation of the dissemination plan for the project</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6</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r>
              <a:tr h="204415">
                <a:tc>
                  <a:txBody>
                    <a:bodyPr/>
                    <a:lstStyle/>
                    <a:p>
                      <a:pPr marL="252095" indent="-252095" algn="ctr">
                        <a:spcAft>
                          <a:spcPts val="0"/>
                        </a:spcAft>
                        <a:tabLst>
                          <a:tab pos="252095" algn="l"/>
                        </a:tabLst>
                      </a:pPr>
                      <a:r>
                        <a:rPr lang="en-GB" sz="800" dirty="0"/>
                        <a:t>6.2</a:t>
                      </a: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Development and maintenance of project website and creation of promotional materials and campaigns</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10</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dirty="0"/>
                        <a:t>X</a:t>
                      </a:r>
                      <a:endParaRPr lang="en-US" sz="800" dirty="0">
                        <a:latin typeface="Calibri"/>
                        <a:ea typeface="Calibri"/>
                        <a:cs typeface="Arial"/>
                      </a:endParaRPr>
                    </a:p>
                  </a:txBody>
                  <a:tcPr marL="14843" marR="14843" marT="0" marB="0" anchor="ctr">
                    <a:solidFill>
                      <a:schemeClr val="accent6">
                        <a:lumMod val="60000"/>
                        <a:lumOff val="40000"/>
                      </a:schemeClr>
                    </a:solidFill>
                  </a:tcPr>
                </a:tc>
              </a:tr>
              <a:tr h="93229">
                <a:tc>
                  <a:txBody>
                    <a:bodyPr/>
                    <a:lstStyle/>
                    <a:p>
                      <a:pPr marL="252095" indent="-252095" algn="ctr">
                        <a:spcAft>
                          <a:spcPts val="0"/>
                        </a:spcAft>
                        <a:tabLst>
                          <a:tab pos="252095" algn="l"/>
                        </a:tabLst>
                      </a:pPr>
                      <a:r>
                        <a:rPr lang="en-GB" sz="800"/>
                        <a:t>6.3</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Promotional activity for student enrolment</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r>
              <a:tr h="93229">
                <a:tc>
                  <a:txBody>
                    <a:bodyPr/>
                    <a:lstStyle/>
                    <a:p>
                      <a:pPr marL="252095" indent="-252095" algn="ctr">
                        <a:spcAft>
                          <a:spcPts val="0"/>
                        </a:spcAft>
                        <a:tabLst>
                          <a:tab pos="252095" algn="l"/>
                        </a:tabLst>
                      </a:pPr>
                      <a:r>
                        <a:rPr lang="en-GB" sz="800"/>
                        <a:t>6.4</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Promotional activity for trainings</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2</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dirty="0"/>
                        <a:t>X</a:t>
                      </a:r>
                      <a:endParaRPr lang="en-US" sz="800" dirty="0">
                        <a:latin typeface="Calibri"/>
                        <a:ea typeface="Calibri"/>
                        <a:cs typeface="Arial"/>
                      </a:endParaRPr>
                    </a:p>
                  </a:txBody>
                  <a:tcPr marL="14843" marR="14843" marT="0" marB="0" anchor="ctr">
                    <a:solidFill>
                      <a:schemeClr val="accent6">
                        <a:lumMod val="60000"/>
                        <a:lumOff val="40000"/>
                      </a:schemeClr>
                    </a:solidFill>
                  </a:tcPr>
                </a:tc>
              </a:tr>
              <a:tr h="93229">
                <a:tc>
                  <a:txBody>
                    <a:bodyPr/>
                    <a:lstStyle/>
                    <a:p>
                      <a:pPr marL="252095" indent="-252095" algn="ctr">
                        <a:spcAft>
                          <a:spcPts val="0"/>
                        </a:spcAft>
                        <a:tabLst>
                          <a:tab pos="252095" algn="l"/>
                        </a:tabLst>
                      </a:pPr>
                      <a:r>
                        <a:rPr lang="en-GB" sz="800"/>
                        <a:t>7.1</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Creation of sustainability plan</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dirty="0"/>
                        <a:t>6</a:t>
                      </a: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r>
              <a:tr h="93229">
                <a:tc>
                  <a:txBody>
                    <a:bodyPr/>
                    <a:lstStyle/>
                    <a:p>
                      <a:pPr marL="252095" indent="-252095" algn="ctr">
                        <a:spcAft>
                          <a:spcPts val="0"/>
                        </a:spcAft>
                        <a:tabLst>
                          <a:tab pos="252095" algn="l"/>
                        </a:tabLst>
                      </a:pPr>
                      <a:r>
                        <a:rPr lang="en-GB" sz="800"/>
                        <a:t>7.2</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Accreditation of master curricula</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r>
              <a:tr h="84284">
                <a:tc>
                  <a:txBody>
                    <a:bodyPr/>
                    <a:lstStyle/>
                    <a:p>
                      <a:pPr marL="252095" indent="-252095" algn="ctr">
                        <a:spcAft>
                          <a:spcPts val="0"/>
                        </a:spcAft>
                        <a:tabLst>
                          <a:tab pos="252095" algn="l"/>
                        </a:tabLst>
                      </a:pPr>
                      <a:r>
                        <a:rPr lang="en-GB" sz="800"/>
                        <a:t>7.3</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Realization of student and staff </a:t>
                      </a:r>
                      <a:r>
                        <a:rPr lang="en-GB" sz="800" b="1" dirty="0" err="1"/>
                        <a:t>mobilities</a:t>
                      </a:r>
                      <a:r>
                        <a:rPr lang="en-GB" sz="800" b="1" dirty="0"/>
                        <a:t> between WB and EU partners</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r>
              <a:tr h="93229">
                <a:tc>
                  <a:txBody>
                    <a:bodyPr/>
                    <a:lstStyle/>
                    <a:p>
                      <a:pPr marL="252095" indent="-252095" algn="ctr">
                        <a:spcAft>
                          <a:spcPts val="0"/>
                        </a:spcAft>
                        <a:tabLst>
                          <a:tab pos="252095" algn="l"/>
                        </a:tabLst>
                      </a:pPr>
                      <a:r>
                        <a:rPr lang="en-GB" sz="800" dirty="0"/>
                        <a:t>8.1</a:t>
                      </a: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b="1" dirty="0"/>
                        <a:t>Kick-off meeting </a:t>
                      </a:r>
                      <a:endParaRPr lang="en-US" sz="800" b="1" dirty="0">
                        <a:solidFill>
                          <a:srgbClr val="000000"/>
                        </a:solidFill>
                        <a:latin typeface="Myriad Pro"/>
                        <a:ea typeface="Times New Roman"/>
                        <a:cs typeface="Myriad Pro"/>
                      </a:endParaRPr>
                    </a:p>
                  </a:txBody>
                  <a:tcPr marL="14843" marR="14843" marT="0" marB="0">
                    <a:solidFill>
                      <a:schemeClr val="accent2">
                        <a:lumMod val="40000"/>
                        <a:lumOff val="60000"/>
                      </a:schemeClr>
                    </a:solidFill>
                  </a:tcPr>
                </a:tc>
                <a:tc>
                  <a:txBody>
                    <a:bodyPr/>
                    <a:lstStyle/>
                    <a:p>
                      <a:pPr algn="ctr">
                        <a:spcAft>
                          <a:spcPts val="0"/>
                        </a:spcAft>
                      </a:pPr>
                      <a:r>
                        <a:rPr lang="en-GB" sz="800"/>
                        <a:t>2</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a:t>3X=</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r>
              <a:tr h="52015">
                <a:tc>
                  <a:txBody>
                    <a:bodyPr/>
                    <a:lstStyle/>
                    <a:p>
                      <a:pPr marL="252095" indent="-252095" algn="ctr">
                        <a:spcAft>
                          <a:spcPts val="0"/>
                        </a:spcAft>
                        <a:tabLst>
                          <a:tab pos="252095" algn="l"/>
                        </a:tabLst>
                      </a:pPr>
                      <a:r>
                        <a:rPr lang="en-GB" sz="800" dirty="0"/>
                        <a:t>8.2</a:t>
                      </a: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b="1" dirty="0"/>
                        <a:t>Regular Steering Committee and Project Management meetings</a:t>
                      </a:r>
                      <a:endParaRPr lang="en-US" sz="800" b="1" dirty="0">
                        <a:solidFill>
                          <a:srgbClr val="000000"/>
                        </a:solidFill>
                        <a:latin typeface="Myriad Pro"/>
                        <a:ea typeface="Times New Roman"/>
                        <a:cs typeface="Myriad Pro"/>
                      </a:endParaRPr>
                    </a:p>
                  </a:txBody>
                  <a:tcPr marL="14843" marR="14843" marT="0" marB="0">
                    <a:solidFill>
                      <a:schemeClr val="accent2">
                        <a:lumMod val="40000"/>
                        <a:lumOff val="60000"/>
                      </a:schemeClr>
                    </a:solidFill>
                  </a:tcPr>
                </a:tc>
                <a:tc>
                  <a:txBody>
                    <a:bodyPr/>
                    <a:lstStyle/>
                    <a:p>
                      <a:pPr algn="ctr">
                        <a:spcAft>
                          <a:spcPts val="0"/>
                        </a:spcAft>
                      </a:pPr>
                      <a:r>
                        <a:rPr lang="en-GB" sz="800"/>
                        <a:t>5</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dirty="0"/>
                        <a:t>3X=</a:t>
                      </a:r>
                      <a:endParaRPr lang="en-US" sz="800" dirty="0">
                        <a:latin typeface="Calibri"/>
                        <a:ea typeface="Calibri"/>
                        <a:cs typeface="Arial"/>
                      </a:endParaRPr>
                    </a:p>
                  </a:txBody>
                  <a:tcPr marL="14843" marR="14843" marT="0" marB="0" anchor="ctr">
                    <a:solidFill>
                      <a:schemeClr val="accent2">
                        <a:lumMod val="40000"/>
                        <a:lumOff val="60000"/>
                      </a:schemeClr>
                    </a:solidFill>
                  </a:tcPr>
                </a:tc>
              </a:tr>
              <a:tr h="36775">
                <a:tc>
                  <a:txBody>
                    <a:bodyPr/>
                    <a:lstStyle/>
                    <a:p>
                      <a:pPr marL="252095" indent="-252095" algn="ctr">
                        <a:spcAft>
                          <a:spcPts val="0"/>
                        </a:spcAft>
                        <a:tabLst>
                          <a:tab pos="252095" algn="l"/>
                        </a:tabLst>
                      </a:pPr>
                      <a:r>
                        <a:rPr lang="en-GB" sz="800"/>
                        <a:t>8.3</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b="1" dirty="0"/>
                        <a:t>Development of guidelines on the project management and reporting</a:t>
                      </a:r>
                      <a:endParaRPr lang="en-US" sz="800" b="1" dirty="0">
                        <a:solidFill>
                          <a:srgbClr val="000000"/>
                        </a:solidFill>
                        <a:latin typeface="Myriad Pro"/>
                        <a:ea typeface="Times New Roman"/>
                        <a:cs typeface="Myriad Pro"/>
                      </a:endParaRPr>
                    </a:p>
                  </a:txBody>
                  <a:tcPr marL="14843" marR="14843" marT="0" marB="0">
                    <a:solidFill>
                      <a:schemeClr val="accent2">
                        <a:lumMod val="40000"/>
                        <a:lumOff val="60000"/>
                      </a:schemeClr>
                    </a:solidFill>
                  </a:tcPr>
                </a:tc>
                <a:tc>
                  <a:txBody>
                    <a:bodyPr/>
                    <a:lstStyle/>
                    <a:p>
                      <a:pPr algn="ctr">
                        <a:spcAft>
                          <a:spcPts val="0"/>
                        </a:spcAft>
                      </a:pPr>
                      <a:r>
                        <a:rPr lang="en-GB" sz="800"/>
                        <a:t>6</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r>
              <a:tr h="93229">
                <a:tc>
                  <a:txBody>
                    <a:bodyPr/>
                    <a:lstStyle/>
                    <a:p>
                      <a:pPr marL="252095" indent="-252095" algn="ctr">
                        <a:spcAft>
                          <a:spcPts val="0"/>
                        </a:spcAft>
                        <a:tabLst>
                          <a:tab pos="252095" algn="l"/>
                        </a:tabLst>
                      </a:pPr>
                      <a:r>
                        <a:rPr lang="en-GB" sz="800"/>
                        <a:t>8.4</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b="1" dirty="0"/>
                        <a:t>Day-to-day coordination of project activities</a:t>
                      </a:r>
                      <a:endParaRPr lang="en-US" sz="800" b="1" dirty="0">
                        <a:solidFill>
                          <a:srgbClr val="000000"/>
                        </a:solidFill>
                        <a:latin typeface="Myriad Pro"/>
                        <a:ea typeface="Times New Roman"/>
                        <a:cs typeface="Myriad Pro"/>
                      </a:endParaRPr>
                    </a:p>
                  </a:txBody>
                  <a:tcPr marL="14843" marR="14843" marT="0" marB="0">
                    <a:solidFill>
                      <a:schemeClr val="accent2">
                        <a:lumMod val="40000"/>
                        <a:lumOff val="60000"/>
                      </a:schemeClr>
                    </a:solidFill>
                  </a:tcPr>
                </a:tc>
                <a:tc>
                  <a:txBody>
                    <a:bodyPr/>
                    <a:lstStyle/>
                    <a:p>
                      <a:pPr algn="ctr">
                        <a:spcAft>
                          <a:spcPts val="0"/>
                        </a:spcAft>
                      </a:pPr>
                      <a:r>
                        <a:rPr lang="en-GB" sz="800" dirty="0"/>
                        <a:t>15</a:t>
                      </a: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a:t>2X=</a:t>
                      </a:r>
                      <a:endParaRPr lang="en-US" sz="80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a:t>2X=</a:t>
                      </a:r>
                      <a:endParaRPr lang="en-US" sz="80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a:t>2X=</a:t>
                      </a:r>
                      <a:endParaRPr lang="en-US" sz="80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r>
              <a:tr h="93229">
                <a:tc>
                  <a:txBody>
                    <a:bodyPr/>
                    <a:lstStyle/>
                    <a:p>
                      <a:pPr marL="252095" indent="-252095" algn="ctr">
                        <a:spcAft>
                          <a:spcPts val="0"/>
                        </a:spcAft>
                        <a:tabLst>
                          <a:tab pos="252095" algn="l"/>
                        </a:tabLst>
                      </a:pPr>
                      <a:r>
                        <a:rPr lang="en-GB" sz="800" dirty="0"/>
                        <a:t>8.5</a:t>
                      </a: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b="1" dirty="0"/>
                        <a:t>Submission of interim and final reports</a:t>
                      </a:r>
                      <a:endParaRPr lang="en-US" sz="800" b="1" dirty="0">
                        <a:solidFill>
                          <a:srgbClr val="000000"/>
                        </a:solidFill>
                        <a:latin typeface="Myriad Pro"/>
                        <a:ea typeface="Times New Roman"/>
                        <a:cs typeface="Myriad Pro"/>
                      </a:endParaRPr>
                    </a:p>
                  </a:txBody>
                  <a:tcPr marL="14843" marR="14843" marT="0" marB="0">
                    <a:solidFill>
                      <a:schemeClr val="accent2">
                        <a:lumMod val="40000"/>
                        <a:lumOff val="6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r>
            </a:tbl>
          </a:graphicData>
        </a:graphic>
      </p:graphicFrame>
      <p:pic>
        <p:nvPicPr>
          <p:cNvPr id="13" name="Picture 12"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4" name="Picture 13"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Basic Information</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22437"/>
            <a:ext cx="8686800" cy="4525963"/>
          </a:xfrm>
        </p:spPr>
        <p:txBody>
          <a:bodyPr>
            <a:noAutofit/>
          </a:bodyPr>
          <a:lstStyle/>
          <a:p>
            <a:pPr>
              <a:lnSpc>
                <a:spcPct val="90000"/>
              </a:lnSpc>
              <a:buNone/>
              <a:defRPr/>
            </a:pPr>
            <a:r>
              <a:rPr lang="en-US" altLang="en-US" sz="2000" b="1" dirty="0" smtClean="0">
                <a:solidFill>
                  <a:srgbClr val="002060"/>
                </a:solidFill>
                <a:latin typeface="Book Antiqua" panose="02040602050305030304" pitchFamily="18" charset="0"/>
              </a:rPr>
              <a:t>Contract number</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5</a:t>
            </a:r>
            <a:r>
              <a:rPr lang="en-US" altLang="en-US" sz="2000" dirty="0" smtClean="0">
                <a:solidFill>
                  <a:srgbClr val="002060"/>
                </a:solidFill>
                <a:latin typeface="Book Antiqua" panose="02040602050305030304" pitchFamily="18" charset="0"/>
              </a:rPr>
              <a:t>73806-EPP-1-2016-1-RS-EPPKA2-CBHE-JP</a:t>
            </a:r>
          </a:p>
          <a:p>
            <a:pPr>
              <a:lnSpc>
                <a:spcPct val="90000"/>
              </a:lnSpc>
              <a:buNone/>
              <a:defRPr/>
            </a:pPr>
            <a:r>
              <a:rPr lang="en-US" altLang="en-US" sz="2000" b="1" dirty="0" smtClean="0">
                <a:solidFill>
                  <a:srgbClr val="002060"/>
                </a:solidFill>
                <a:latin typeface="Book Antiqua" panose="02040602050305030304" pitchFamily="18" charset="0"/>
              </a:rPr>
              <a:t>Project acronym</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NatRisk</a:t>
            </a:r>
            <a:endParaRPr lang="en-US" altLang="en-US" sz="2000" dirty="0" smtClean="0">
              <a:solidFill>
                <a:srgbClr val="002060"/>
              </a:solidFill>
              <a:latin typeface="Book Antiqua" panose="02040602050305030304" pitchFamily="18" charset="0"/>
            </a:endParaRPr>
          </a:p>
          <a:p>
            <a:pPr>
              <a:lnSpc>
                <a:spcPct val="90000"/>
              </a:lnSpc>
              <a:buNone/>
              <a:defRPr/>
            </a:pPr>
            <a:r>
              <a:rPr lang="en-US" altLang="en-US" sz="2000" b="1" dirty="0" smtClean="0">
                <a:solidFill>
                  <a:srgbClr val="002060"/>
                </a:solidFill>
                <a:latin typeface="Book Antiqua" panose="02040602050305030304" pitchFamily="18" charset="0"/>
              </a:rPr>
              <a:t>Project name</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	</a:t>
            </a:r>
            <a:r>
              <a:rPr lang="en-US" altLang="en-US" sz="2000" i="1" dirty="0" smtClean="0">
                <a:solidFill>
                  <a:srgbClr val="002060"/>
                </a:solidFill>
                <a:latin typeface="Book Antiqua" panose="02040602050305030304" pitchFamily="18" charset="0"/>
              </a:rPr>
              <a:t>Development of master curricula for natural </a:t>
            </a:r>
            <a:r>
              <a:rPr lang="sr-Latn-RS" altLang="en-US" sz="2000" i="1" dirty="0" smtClean="0">
                <a:solidFill>
                  <a:srgbClr val="002060"/>
                </a:solidFill>
                <a:latin typeface="Book Antiqua" panose="02040602050305030304" pitchFamily="18" charset="0"/>
              </a:rPr>
              <a:t>		                             </a:t>
            </a:r>
            <a:r>
              <a:rPr lang="en-US" altLang="en-US" sz="2000" i="1" dirty="0" smtClean="0">
                <a:solidFill>
                  <a:srgbClr val="002060"/>
                </a:solidFill>
                <a:latin typeface="Book Antiqua" panose="02040602050305030304" pitchFamily="18" charset="0"/>
              </a:rPr>
              <a:t>disasters risk management in Western Balkan </a:t>
            </a:r>
            <a:r>
              <a:rPr lang="sr-Latn-RS" altLang="en-US" sz="2000" i="1" dirty="0" smtClean="0">
                <a:solidFill>
                  <a:srgbClr val="002060"/>
                </a:solidFill>
                <a:latin typeface="Book Antiqua" panose="02040602050305030304" pitchFamily="18" charset="0"/>
              </a:rPr>
              <a:t>				</a:t>
            </a:r>
            <a:r>
              <a:rPr lang="en-US" altLang="en-US" sz="2000" i="1" dirty="0" smtClean="0">
                <a:solidFill>
                  <a:srgbClr val="002060"/>
                </a:solidFill>
                <a:latin typeface="Book Antiqua" panose="02040602050305030304" pitchFamily="18" charset="0"/>
              </a:rPr>
              <a:t>countries</a:t>
            </a:r>
            <a:endParaRPr lang="bs-Latn-BA" altLang="en-US" sz="2000" i="1" dirty="0" smtClean="0">
              <a:solidFill>
                <a:srgbClr val="002060"/>
              </a:solidFill>
              <a:latin typeface="Book Antiqua" panose="02040602050305030304" pitchFamily="18" charset="0"/>
            </a:endParaRPr>
          </a:p>
          <a:p>
            <a:pPr>
              <a:lnSpc>
                <a:spcPct val="90000"/>
              </a:lnSpc>
              <a:buNone/>
              <a:defRPr/>
            </a:pPr>
            <a:endParaRPr lang="en-US" altLang="en-US" sz="2000" dirty="0" smtClean="0">
              <a:solidFill>
                <a:srgbClr val="002060"/>
              </a:solidFill>
              <a:latin typeface="Book Antiqua" panose="02040602050305030304" pitchFamily="18" charset="0"/>
            </a:endParaRPr>
          </a:p>
          <a:p>
            <a:pPr>
              <a:lnSpc>
                <a:spcPct val="90000"/>
              </a:lnSpc>
              <a:buNone/>
              <a:defRPr/>
            </a:pPr>
            <a:r>
              <a:rPr lang="en-US" altLang="en-US" sz="2000" b="1" dirty="0" smtClean="0">
                <a:solidFill>
                  <a:srgbClr val="002060"/>
                </a:solidFill>
                <a:latin typeface="Book Antiqua" panose="02040602050305030304" pitchFamily="18" charset="0"/>
              </a:rPr>
              <a:t>Project duration</a:t>
            </a:r>
            <a:r>
              <a:rPr lang="en-US" altLang="en-US" sz="2000" dirty="0" smtClean="0">
                <a:solidFill>
                  <a:srgbClr val="002060"/>
                </a:solidFill>
                <a:latin typeface="Book Antiqua" panose="02040602050305030304" pitchFamily="18" charset="0"/>
              </a:rPr>
              <a:t>	1</a:t>
            </a:r>
            <a:r>
              <a:rPr lang="sr-Latn-RS" altLang="en-US" sz="2000" dirty="0" smtClean="0">
                <a:solidFill>
                  <a:srgbClr val="002060"/>
                </a:solidFill>
                <a:latin typeface="Book Antiqua" panose="02040602050305030304" pitchFamily="18" charset="0"/>
              </a:rPr>
              <a:t>5</a:t>
            </a:r>
            <a:r>
              <a:rPr lang="en-US" altLang="en-US" sz="2000" dirty="0" smtClean="0">
                <a:solidFill>
                  <a:srgbClr val="002060"/>
                </a:solidFill>
                <a:latin typeface="Book Antiqua" panose="02040602050305030304" pitchFamily="18" charset="0"/>
              </a:rPr>
              <a:t>t</a:t>
            </a:r>
            <a:r>
              <a:rPr lang="sr-Latn-RS" altLang="en-US" sz="2000" dirty="0" smtClean="0">
                <a:solidFill>
                  <a:srgbClr val="002060"/>
                </a:solidFill>
                <a:latin typeface="Book Antiqua" panose="02040602050305030304" pitchFamily="18" charset="0"/>
              </a:rPr>
              <a:t>h</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October</a:t>
            </a:r>
            <a:r>
              <a:rPr lang="en-US" altLang="en-US" sz="2000" dirty="0" smtClean="0">
                <a:solidFill>
                  <a:srgbClr val="002060"/>
                </a:solidFill>
                <a:latin typeface="Book Antiqua" panose="02040602050305030304" pitchFamily="18" charset="0"/>
              </a:rPr>
              <a:t> 201</a:t>
            </a:r>
            <a:r>
              <a:rPr lang="sr-Latn-RS" altLang="en-US" sz="2000" dirty="0" smtClean="0">
                <a:solidFill>
                  <a:srgbClr val="002060"/>
                </a:solidFill>
                <a:latin typeface="Book Antiqua" panose="02040602050305030304" pitchFamily="18" charset="0"/>
              </a:rPr>
              <a:t>6</a:t>
            </a:r>
            <a:r>
              <a:rPr lang="en-US" altLang="en-US" sz="2000" dirty="0" smtClean="0">
                <a:solidFill>
                  <a:srgbClr val="002060"/>
                </a:solidFill>
                <a:latin typeface="Book Antiqua" panose="02040602050305030304" pitchFamily="18" charset="0"/>
              </a:rPr>
              <a:t> -  </a:t>
            </a:r>
            <a:r>
              <a:rPr lang="sr-Latn-RS" altLang="en-US" sz="2000" dirty="0" smtClean="0">
                <a:solidFill>
                  <a:srgbClr val="002060"/>
                </a:solidFill>
                <a:latin typeface="Book Antiqua" panose="02040602050305030304" pitchFamily="18" charset="0"/>
              </a:rPr>
              <a:t>14</a:t>
            </a:r>
            <a:r>
              <a:rPr lang="en-US" altLang="en-US" sz="2000" dirty="0" err="1" smtClean="0">
                <a:solidFill>
                  <a:srgbClr val="002060"/>
                </a:solidFill>
                <a:latin typeface="Book Antiqua" panose="02040602050305030304" pitchFamily="18" charset="0"/>
              </a:rPr>
              <a:t>th</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October</a:t>
            </a:r>
            <a:r>
              <a:rPr lang="en-US" altLang="en-US" sz="2000" dirty="0" smtClean="0">
                <a:solidFill>
                  <a:srgbClr val="002060"/>
                </a:solidFill>
                <a:latin typeface="Book Antiqua" panose="02040602050305030304" pitchFamily="18" charset="0"/>
              </a:rPr>
              <a:t> 201</a:t>
            </a:r>
            <a:r>
              <a:rPr lang="sr-Latn-RS" altLang="en-US" sz="2000" dirty="0" smtClean="0">
                <a:solidFill>
                  <a:srgbClr val="002060"/>
                </a:solidFill>
                <a:latin typeface="Book Antiqua" panose="02040602050305030304" pitchFamily="18" charset="0"/>
              </a:rPr>
              <a:t>9</a:t>
            </a:r>
            <a:endParaRPr lang="en-US" altLang="en-US" sz="2000" dirty="0" smtClean="0">
              <a:solidFill>
                <a:srgbClr val="002060"/>
              </a:solidFill>
              <a:latin typeface="Book Antiqua" panose="02040602050305030304" pitchFamily="18" charset="0"/>
            </a:endParaRPr>
          </a:p>
          <a:p>
            <a:pPr>
              <a:lnSpc>
                <a:spcPct val="90000"/>
              </a:lnSpc>
              <a:buNone/>
              <a:defRPr/>
            </a:pPr>
            <a:r>
              <a:rPr lang="en-US" altLang="en-US" sz="2000" b="1" dirty="0" err="1" smtClean="0">
                <a:solidFill>
                  <a:srgbClr val="002060"/>
                </a:solidFill>
                <a:latin typeface="Book Antiqua" panose="02040602050305030304" pitchFamily="18" charset="0"/>
              </a:rPr>
              <a:t>Programme</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	ERASMUS+</a:t>
            </a:r>
            <a:r>
              <a:rPr lang="en-US" altLang="en-US" sz="2000" dirty="0" smtClean="0">
                <a:solidFill>
                  <a:srgbClr val="002060"/>
                </a:solidFill>
                <a:latin typeface="Book Antiqua" panose="02040602050305030304" pitchFamily="18" charset="0"/>
              </a:rPr>
              <a:t> –  Call for Proposals</a:t>
            </a:r>
            <a:r>
              <a:rPr lang="sr-Latn-RS" altLang="en-US" sz="2000" dirty="0" smtClean="0">
                <a:solidFill>
                  <a:srgbClr val="002060"/>
                </a:solidFill>
                <a:latin typeface="Book Antiqua" panose="02040602050305030304" pitchFamily="18" charset="0"/>
              </a:rPr>
              <a:t> EAC/A04/2015</a:t>
            </a:r>
            <a:endParaRPr lang="en-US" altLang="en-US" sz="2000" dirty="0" smtClean="0">
              <a:solidFill>
                <a:srgbClr val="002060"/>
              </a:solidFill>
              <a:latin typeface="Book Antiqua" panose="02040602050305030304" pitchFamily="18" charset="0"/>
            </a:endParaRPr>
          </a:p>
          <a:p>
            <a:pPr>
              <a:buNone/>
              <a:defRPr/>
            </a:pPr>
            <a:r>
              <a:rPr lang="en-US" altLang="en-US" sz="2000" b="1" dirty="0" smtClean="0">
                <a:solidFill>
                  <a:srgbClr val="002060"/>
                </a:solidFill>
                <a:latin typeface="Book Antiqua" panose="02040602050305030304" pitchFamily="18" charset="0"/>
              </a:rPr>
              <a:t>Total cost</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1,245,</a:t>
            </a:r>
            <a:r>
              <a:rPr lang="en-US" sz="2000" dirty="0" smtClean="0">
                <a:solidFill>
                  <a:srgbClr val="002060"/>
                </a:solidFill>
                <a:latin typeface="Book Antiqua" panose="02040602050305030304" pitchFamily="18" charset="0"/>
              </a:rPr>
              <a:t>7</a:t>
            </a:r>
            <a:r>
              <a:rPr lang="sr-Latn-RS" sz="2000" dirty="0" smtClean="0">
                <a:solidFill>
                  <a:srgbClr val="002060"/>
                </a:solidFill>
                <a:latin typeface="Book Antiqua" panose="02040602050305030304" pitchFamily="18" charset="0"/>
              </a:rPr>
              <a:t>4</a:t>
            </a:r>
            <a:r>
              <a:rPr lang="en-US" sz="2000" dirty="0" smtClean="0">
                <a:solidFill>
                  <a:srgbClr val="002060"/>
                </a:solidFill>
                <a:latin typeface="Book Antiqua" panose="02040602050305030304" pitchFamily="18" charset="0"/>
              </a:rPr>
              <a:t>6</a:t>
            </a:r>
            <a:r>
              <a:rPr lang="sr-Latn-RS" sz="2000" dirty="0" smtClean="0">
                <a:solidFill>
                  <a:srgbClr val="002060"/>
                </a:solidFill>
                <a:latin typeface="Book Antiqua" panose="02040602050305030304" pitchFamily="18" charset="0"/>
              </a:rPr>
              <a:t>.00</a:t>
            </a:r>
            <a:r>
              <a:rPr lang="en-US" sz="2000" dirty="0" smtClean="0">
                <a:solidFill>
                  <a:srgbClr val="002060"/>
                </a:solidFill>
                <a:latin typeface="Book Antiqua" panose="02040602050305030304" pitchFamily="18" charset="0"/>
              </a:rPr>
              <a:t> €</a:t>
            </a:r>
            <a:endParaRPr lang="en-US" altLang="en-US" sz="2000" dirty="0" smtClean="0">
              <a:solidFill>
                <a:srgbClr val="002060"/>
              </a:solidFill>
              <a:latin typeface="Book Antiqua" panose="02040602050305030304" pitchFamily="18" charset="0"/>
            </a:endParaRPr>
          </a:p>
          <a:p>
            <a:pPr>
              <a:buNone/>
              <a:defRPr/>
            </a:pPr>
            <a:r>
              <a:rPr lang="en-US" altLang="en-US" sz="2000" b="1" dirty="0" smtClean="0">
                <a:solidFill>
                  <a:srgbClr val="002060"/>
                </a:solidFill>
                <a:latin typeface="Book Antiqua" panose="02040602050305030304" pitchFamily="18" charset="0"/>
              </a:rPr>
              <a:t>Coordinator</a:t>
            </a:r>
            <a:r>
              <a:rPr lang="en-US" altLang="en-US" sz="2000" dirty="0" smtClean="0">
                <a:solidFill>
                  <a:srgbClr val="002060"/>
                </a:solidFill>
                <a:latin typeface="Book Antiqua" panose="02040602050305030304" pitchFamily="18" charset="0"/>
              </a:rPr>
              <a:t>		University of Ni</a:t>
            </a:r>
            <a:r>
              <a:rPr lang="x-none" altLang="en-US" sz="2000" dirty="0" smtClean="0">
                <a:solidFill>
                  <a:srgbClr val="002060"/>
                </a:solidFill>
                <a:latin typeface="Book Antiqua" panose="02040602050305030304" pitchFamily="18" charset="0"/>
              </a:rPr>
              <a:t>š, Serbia</a:t>
            </a:r>
          </a:p>
          <a:p>
            <a:pPr>
              <a:buNone/>
              <a:defRPr/>
            </a:pPr>
            <a:r>
              <a:rPr lang="x-none" altLang="en-US" sz="2000" dirty="0" smtClean="0">
                <a:solidFill>
                  <a:srgbClr val="002060"/>
                </a:solidFill>
                <a:latin typeface="Book Antiqua" panose="02040602050305030304" pitchFamily="18" charset="0"/>
              </a:rPr>
              <a:t>		</a:t>
            </a:r>
            <a:r>
              <a:rPr lang="x-none" altLang="en-US" sz="200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	</a:t>
            </a:r>
            <a:r>
              <a:rPr lang="x-none" altLang="en-US" sz="2000" smtClean="0">
                <a:solidFill>
                  <a:srgbClr val="002060"/>
                </a:solidFill>
                <a:latin typeface="Book Antiqua" panose="02040602050305030304" pitchFamily="18" charset="0"/>
              </a:rPr>
              <a:t>Univerzitetski </a:t>
            </a:r>
            <a:r>
              <a:rPr lang="x-none" altLang="en-US" sz="2000" dirty="0" smtClean="0">
                <a:solidFill>
                  <a:srgbClr val="002060"/>
                </a:solidFill>
                <a:latin typeface="Book Antiqua" panose="02040602050305030304" pitchFamily="18" charset="0"/>
              </a:rPr>
              <a:t>trg 2, 18000 Niš, Serbia</a:t>
            </a:r>
          </a:p>
          <a:p>
            <a:pPr>
              <a:buNone/>
              <a:defRPr/>
            </a:pPr>
            <a:r>
              <a:rPr lang="x-none" altLang="en-US" sz="2000" b="1" smtClean="0">
                <a:solidFill>
                  <a:srgbClr val="002060"/>
                </a:solidFill>
                <a:latin typeface="Book Antiqua" panose="02040602050305030304" pitchFamily="18" charset="0"/>
              </a:rPr>
              <a:t>Project </a:t>
            </a:r>
            <a:r>
              <a:rPr lang="x-none" altLang="en-US" sz="2000" b="1" dirty="0" smtClean="0">
                <a:solidFill>
                  <a:srgbClr val="002060"/>
                </a:solidFill>
                <a:latin typeface="Book Antiqua" panose="02040602050305030304" pitchFamily="18" charset="0"/>
              </a:rPr>
              <a:t>website</a:t>
            </a:r>
            <a:r>
              <a:rPr lang="x-none" altLang="en-US" sz="200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            	</a:t>
            </a:r>
            <a:r>
              <a:rPr lang="x-none" altLang="en-US" sz="2000" smtClean="0">
                <a:solidFill>
                  <a:srgbClr val="002060"/>
                </a:solidFill>
                <a:latin typeface="Book Antiqua" panose="02040602050305030304" pitchFamily="18" charset="0"/>
              </a:rPr>
              <a:t>www.</a:t>
            </a:r>
            <a:r>
              <a:rPr lang="sr-Latn-RS" altLang="en-US" sz="2000" dirty="0" smtClean="0">
                <a:solidFill>
                  <a:srgbClr val="002060"/>
                </a:solidFill>
                <a:latin typeface="Book Antiqua" panose="02040602050305030304" pitchFamily="18" charset="0"/>
              </a:rPr>
              <a:t>natrisk</a:t>
            </a:r>
            <a:r>
              <a:rPr lang="x-none" altLang="en-US" sz="2000" smtClean="0">
                <a:solidFill>
                  <a:srgbClr val="002060"/>
                </a:solidFill>
                <a:latin typeface="Book Antiqua" panose="02040602050305030304" pitchFamily="18" charset="0"/>
              </a:rPr>
              <a:t>.ni.ac.rs</a:t>
            </a:r>
            <a:endParaRPr lang="sr-Latn-RS" altLang="en-US" sz="2000" dirty="0" smtClean="0">
              <a:solidFill>
                <a:srgbClr val="002060"/>
              </a:solidFill>
              <a:latin typeface="Book Antiqua" panose="02040602050305030304" pitchFamily="18" charset="0"/>
            </a:endParaRPr>
          </a:p>
          <a:p>
            <a:pPr>
              <a:buNone/>
              <a:defRPr/>
            </a:pPr>
            <a:r>
              <a:rPr lang="sr-Latn-RS" altLang="en-US" sz="2000" b="1" dirty="0" smtClean="0">
                <a:solidFill>
                  <a:srgbClr val="002060"/>
                </a:solidFill>
                <a:latin typeface="Book Antiqua" panose="02040602050305030304" pitchFamily="18" charset="0"/>
              </a:rPr>
              <a:t>Project e-mail</a:t>
            </a:r>
            <a:r>
              <a:rPr lang="sr-Latn-RS" sz="2000" dirty="0" smtClean="0">
                <a:solidFill>
                  <a:srgbClr val="002060"/>
                </a:solidFill>
                <a:latin typeface="Book Antiqua" panose="02040602050305030304" pitchFamily="18" charset="0"/>
              </a:rPr>
              <a:t>		natriskuni@gmail.com</a:t>
            </a:r>
            <a:endParaRPr lang="bs-Latn-BA" sz="20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518287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7"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8" name="Straight Connector 7"/>
          <p:cNvCxnSpPr/>
          <p:nvPr/>
        </p:nvCxnSpPr>
        <p:spPr>
          <a:xfrm>
            <a:off x="0" y="72390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1" y="771525"/>
            <a:ext cx="9144000" cy="5629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NatRisk Management structure</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98637"/>
            <a:ext cx="8229600" cy="4525963"/>
          </a:xfrm>
        </p:spPr>
        <p:txBody>
          <a:bodyPr>
            <a:normAutofit/>
          </a:bodyPr>
          <a:lstStyle/>
          <a:p>
            <a:pPr marL="0" indent="0">
              <a:buNone/>
            </a:pPr>
            <a:r>
              <a:rPr lang="en-US" altLang="en-US" sz="2000" b="1" dirty="0" smtClean="0">
                <a:solidFill>
                  <a:srgbClr val="419182"/>
                </a:solidFill>
                <a:latin typeface="Book Antiqua" pitchFamily="18" charset="0"/>
              </a:rPr>
              <a:t>Project Consortium </a:t>
            </a:r>
            <a:r>
              <a:rPr lang="en-US" altLang="en-US" sz="2000" dirty="0" smtClean="0">
                <a:solidFill>
                  <a:schemeClr val="tx2"/>
                </a:solidFill>
              </a:rPr>
              <a:t>(1</a:t>
            </a:r>
            <a:r>
              <a:rPr lang="sr-Latn-RS" altLang="en-US" sz="2000" dirty="0" smtClean="0">
                <a:solidFill>
                  <a:schemeClr val="tx2"/>
                </a:solidFill>
              </a:rPr>
              <a:t>2</a:t>
            </a:r>
            <a:r>
              <a:rPr lang="en-US" altLang="en-US" sz="2000" dirty="0" smtClean="0">
                <a:solidFill>
                  <a:schemeClr val="tx2"/>
                </a:solidFill>
              </a:rPr>
              <a:t> partners) ↔  Contact Persons</a:t>
            </a:r>
          </a:p>
          <a:p>
            <a:pPr marL="0" indent="0">
              <a:buNone/>
            </a:pPr>
            <a:r>
              <a:rPr lang="en-US" altLang="en-US" sz="2000" b="1" dirty="0" smtClean="0">
                <a:solidFill>
                  <a:srgbClr val="419182"/>
                </a:solidFill>
                <a:latin typeface="Book Antiqua" pitchFamily="18" charset="0"/>
              </a:rPr>
              <a:t>Coordinator  Institution  UNI     </a:t>
            </a:r>
            <a:r>
              <a:rPr lang="en-US" altLang="en-US" sz="2000" dirty="0" smtClean="0">
                <a:solidFill>
                  <a:schemeClr val="tx2"/>
                </a:solidFill>
              </a:rPr>
              <a:t>↔</a:t>
            </a:r>
            <a:r>
              <a:rPr lang="en-US" altLang="en-US" sz="2000" b="1" dirty="0" smtClean="0">
                <a:latin typeface="Arial" pitchFamily="34" charset="0"/>
                <a:cs typeface="Arial" pitchFamily="34" charset="0"/>
              </a:rPr>
              <a:t>	</a:t>
            </a:r>
            <a:r>
              <a:rPr lang="en-US" altLang="en-US" sz="2000" b="1" dirty="0" smtClean="0">
                <a:solidFill>
                  <a:schemeClr val="tx2"/>
                </a:solidFill>
              </a:rPr>
              <a:t>Project Coordinator</a:t>
            </a:r>
          </a:p>
          <a:p>
            <a:pPr marL="0" indent="0">
              <a:buNone/>
            </a:pPr>
            <a:r>
              <a:rPr lang="sr-Latn-RS" altLang="en-US" sz="2000" b="1" dirty="0" smtClean="0">
                <a:solidFill>
                  <a:srgbClr val="419182"/>
                </a:solidFill>
                <a:latin typeface="Book Antiqua" pitchFamily="18" charset="0"/>
              </a:rPr>
              <a:t>Steering Committee</a:t>
            </a:r>
            <a:r>
              <a:rPr lang="en-US" altLang="en-US" sz="2000" b="1" dirty="0" smtClean="0">
                <a:solidFill>
                  <a:srgbClr val="419182"/>
                </a:solidFill>
                <a:latin typeface="Book Antiqua" pitchFamily="18" charset="0"/>
              </a:rPr>
              <a:t> (</a:t>
            </a:r>
            <a:r>
              <a:rPr lang="sr-Latn-RS" altLang="en-US" sz="2000" b="1" dirty="0" smtClean="0">
                <a:solidFill>
                  <a:srgbClr val="419182"/>
                </a:solidFill>
                <a:latin typeface="Book Antiqua" pitchFamily="18" charset="0"/>
              </a:rPr>
              <a:t>SC</a:t>
            </a:r>
            <a:r>
              <a:rPr lang="en-US" altLang="en-US" sz="2000" b="1" dirty="0" smtClean="0">
                <a:solidFill>
                  <a:srgbClr val="419182"/>
                </a:solidFill>
                <a:latin typeface="Book Antiqua" pitchFamily="18" charset="0"/>
              </a:rPr>
              <a:t>)</a:t>
            </a:r>
            <a:r>
              <a:rPr lang="en-US" altLang="en-US" sz="2000" b="1" dirty="0" smtClean="0">
                <a:solidFill>
                  <a:schemeClr val="tx2"/>
                </a:solidFill>
              </a:rPr>
              <a:t>:</a:t>
            </a:r>
            <a:r>
              <a:rPr lang="en-US" altLang="en-US" sz="2000" b="1" dirty="0" smtClean="0">
                <a:latin typeface="Arial" pitchFamily="34" charset="0"/>
                <a:cs typeface="Arial" pitchFamily="34" charset="0"/>
              </a:rPr>
              <a:t>  </a:t>
            </a:r>
            <a:r>
              <a:rPr lang="en-US" altLang="en-US" sz="2000" dirty="0" smtClean="0">
                <a:solidFill>
                  <a:schemeClr val="tx2"/>
                </a:solidFill>
              </a:rPr>
              <a:t>one representative from each partner institution, 1</a:t>
            </a:r>
            <a:r>
              <a:rPr lang="sr-Latn-RS" altLang="en-US" sz="2000" dirty="0" smtClean="0">
                <a:solidFill>
                  <a:schemeClr val="tx2"/>
                </a:solidFill>
              </a:rPr>
              <a:t>2</a:t>
            </a:r>
            <a:endParaRPr lang="en-US" altLang="en-US" sz="2000" dirty="0" smtClean="0">
              <a:solidFill>
                <a:schemeClr val="tx2"/>
              </a:solidFill>
            </a:endParaRPr>
          </a:p>
          <a:p>
            <a:pPr marL="0" indent="0">
              <a:buNone/>
            </a:pPr>
            <a:r>
              <a:rPr lang="sr-Latn-RS" altLang="en-US" sz="2000" b="1" dirty="0" smtClean="0">
                <a:solidFill>
                  <a:srgbClr val="419182"/>
                </a:solidFill>
                <a:latin typeface="Book Antiqua" pitchFamily="18" charset="0"/>
              </a:rPr>
              <a:t>Project Management Committee</a:t>
            </a:r>
            <a:r>
              <a:rPr lang="en-US" altLang="en-US" sz="2000" b="1" dirty="0" smtClean="0">
                <a:solidFill>
                  <a:srgbClr val="419182"/>
                </a:solidFill>
                <a:latin typeface="Book Antiqua" pitchFamily="18" charset="0"/>
              </a:rPr>
              <a:t> (</a:t>
            </a:r>
            <a:r>
              <a:rPr lang="sr-Latn-RS" altLang="en-US" sz="2000" b="1" dirty="0" smtClean="0">
                <a:solidFill>
                  <a:srgbClr val="419182"/>
                </a:solidFill>
                <a:latin typeface="Book Antiqua" pitchFamily="18" charset="0"/>
              </a:rPr>
              <a:t>PMC</a:t>
            </a:r>
            <a:r>
              <a:rPr lang="en-US" altLang="en-US" sz="2000" b="1" dirty="0" smtClean="0">
                <a:solidFill>
                  <a:srgbClr val="419182"/>
                </a:solidFill>
                <a:latin typeface="Book Antiqua" pitchFamily="18" charset="0"/>
              </a:rPr>
              <a:t>)</a:t>
            </a:r>
            <a:r>
              <a:rPr lang="en-US" altLang="en-US" sz="2000" b="1" dirty="0" smtClean="0">
                <a:solidFill>
                  <a:schemeClr val="tx2"/>
                </a:solidFill>
              </a:rPr>
              <a:t>:  </a:t>
            </a:r>
            <a:r>
              <a:rPr lang="sr-Latn-RS" altLang="en-US" sz="2000" dirty="0" smtClean="0">
                <a:solidFill>
                  <a:schemeClr val="tx2"/>
                </a:solidFill>
              </a:rPr>
              <a:t>Project Coordinator + 8 WP Coordinators</a:t>
            </a:r>
            <a:endParaRPr lang="en-US" altLang="en-US" sz="2000" dirty="0" smtClean="0">
              <a:solidFill>
                <a:schemeClr val="tx2"/>
              </a:solidFill>
            </a:endParaRPr>
          </a:p>
          <a:p>
            <a:pPr marL="0" indent="0">
              <a:buNone/>
            </a:pPr>
            <a:r>
              <a:rPr lang="en-US" altLang="en-US" sz="2000" b="1" dirty="0" smtClean="0">
                <a:solidFill>
                  <a:srgbClr val="419182"/>
                </a:solidFill>
                <a:latin typeface="Book Antiqua" pitchFamily="18" charset="0"/>
              </a:rPr>
              <a:t>Work Package </a:t>
            </a:r>
            <a:r>
              <a:rPr lang="sr-Latn-RS" altLang="en-US" sz="2000" b="1" dirty="0" smtClean="0">
                <a:solidFill>
                  <a:srgbClr val="419182"/>
                </a:solidFill>
                <a:latin typeface="Book Antiqua" pitchFamily="18" charset="0"/>
              </a:rPr>
              <a:t>Leaders</a:t>
            </a:r>
            <a:r>
              <a:rPr lang="en-US" altLang="en-US" sz="2000" b="1" dirty="0" smtClean="0">
                <a:solidFill>
                  <a:schemeClr val="tx2"/>
                </a:solidFill>
              </a:rPr>
              <a:t>:  </a:t>
            </a:r>
            <a:r>
              <a:rPr lang="en-US" altLang="en-US" sz="2000" dirty="0" smtClean="0">
                <a:solidFill>
                  <a:schemeClr val="tx2"/>
                </a:solidFill>
              </a:rPr>
              <a:t>representatives from UNI, </a:t>
            </a:r>
            <a:r>
              <a:rPr lang="sr-Latn-RS" altLang="en-US" sz="2000" dirty="0" smtClean="0">
                <a:solidFill>
                  <a:schemeClr val="tx2"/>
                </a:solidFill>
              </a:rPr>
              <a:t>BOKU, MUHEC</a:t>
            </a:r>
            <a:r>
              <a:rPr lang="en-US" altLang="en-US" sz="2000" dirty="0" smtClean="0">
                <a:solidFill>
                  <a:schemeClr val="tx2"/>
                </a:solidFill>
              </a:rPr>
              <a:t>, UNS</a:t>
            </a:r>
            <a:r>
              <a:rPr lang="sr-Latn-RS" altLang="en-US" sz="2000" dirty="0" smtClean="0">
                <a:solidFill>
                  <a:schemeClr val="tx2"/>
                </a:solidFill>
              </a:rPr>
              <a:t>A</a:t>
            </a:r>
            <a:r>
              <a:rPr lang="en-US" altLang="en-US" sz="2000" dirty="0" smtClean="0">
                <a:solidFill>
                  <a:schemeClr val="tx2"/>
                </a:solidFill>
              </a:rPr>
              <a:t>, </a:t>
            </a:r>
            <a:r>
              <a:rPr lang="sr-Latn-RS" altLang="en-US" sz="2000" dirty="0" smtClean="0">
                <a:solidFill>
                  <a:schemeClr val="tx2"/>
                </a:solidFill>
              </a:rPr>
              <a:t>UNIME, UNID</a:t>
            </a:r>
          </a:p>
          <a:p>
            <a:pPr marL="0" indent="0">
              <a:buNone/>
            </a:pPr>
            <a:r>
              <a:rPr lang="en-US" altLang="en-US" sz="2000" b="1" dirty="0" smtClean="0">
                <a:solidFill>
                  <a:srgbClr val="419182"/>
                </a:solidFill>
                <a:latin typeface="Book Antiqua" pitchFamily="18" charset="0"/>
              </a:rPr>
              <a:t>Quality Assurance </a:t>
            </a:r>
            <a:r>
              <a:rPr lang="sr-Latn-RS" altLang="en-US" sz="2000" b="1" dirty="0" smtClean="0">
                <a:solidFill>
                  <a:srgbClr val="419182"/>
                </a:solidFill>
                <a:latin typeface="Book Antiqua" pitchFamily="18" charset="0"/>
              </a:rPr>
              <a:t>Committee</a:t>
            </a:r>
            <a:r>
              <a:rPr lang="en-US" altLang="en-US" sz="2000" b="1" dirty="0" smtClean="0">
                <a:solidFill>
                  <a:schemeClr val="tx2"/>
                </a:solidFill>
              </a:rPr>
              <a:t>: </a:t>
            </a:r>
            <a:r>
              <a:rPr lang="en-US" altLang="en-US" sz="2000" dirty="0" smtClean="0">
                <a:solidFill>
                  <a:schemeClr val="tx2"/>
                </a:solidFill>
              </a:rPr>
              <a:t>4 members (</a:t>
            </a:r>
            <a:r>
              <a:rPr lang="sr-Latn-RS" altLang="en-US" sz="2000" dirty="0" smtClean="0">
                <a:solidFill>
                  <a:schemeClr val="tx2"/>
                </a:solidFill>
              </a:rPr>
              <a:t>UNI, BOKU, MUHEC, OE</a:t>
            </a:r>
            <a:r>
              <a:rPr lang="en-US" altLang="en-US" sz="2000" dirty="0" smtClean="0">
                <a:solidFill>
                  <a:schemeClr val="tx2"/>
                </a:solidFill>
              </a:rPr>
              <a:t>)</a:t>
            </a:r>
            <a:endParaRPr lang="sr-Latn-RS" altLang="en-US" sz="2000" dirty="0" smtClean="0">
              <a:solidFill>
                <a:schemeClr val="tx2"/>
              </a:solidFill>
            </a:endParaRPr>
          </a:p>
          <a:p>
            <a:pPr marL="0" indent="0">
              <a:buNone/>
            </a:pPr>
            <a:r>
              <a:rPr lang="sr-Latn-RS" altLang="en-US" sz="2000" b="1" dirty="0" smtClean="0">
                <a:solidFill>
                  <a:srgbClr val="419182"/>
                </a:solidFill>
                <a:latin typeface="Book Antiqua" pitchFamily="18" charset="0"/>
              </a:rPr>
              <a:t>Mobility Strand Team</a:t>
            </a:r>
            <a:r>
              <a:rPr lang="en-US" altLang="en-US" sz="2000" b="1" dirty="0" smtClean="0">
                <a:solidFill>
                  <a:schemeClr val="tx2"/>
                </a:solidFill>
              </a:rPr>
              <a:t>: </a:t>
            </a:r>
            <a:r>
              <a:rPr lang="sr-Latn-RS" altLang="en-US" sz="2000" dirty="0" smtClean="0">
                <a:solidFill>
                  <a:schemeClr val="tx2"/>
                </a:solidFill>
              </a:rPr>
              <a:t>5</a:t>
            </a:r>
            <a:r>
              <a:rPr lang="en-US" altLang="en-US" sz="2000" dirty="0" smtClean="0">
                <a:solidFill>
                  <a:schemeClr val="tx2"/>
                </a:solidFill>
              </a:rPr>
              <a:t> members (</a:t>
            </a:r>
            <a:r>
              <a:rPr lang="sr-Latn-RS" altLang="en-US" sz="2000" dirty="0" smtClean="0">
                <a:solidFill>
                  <a:schemeClr val="tx2"/>
                </a:solidFill>
              </a:rPr>
              <a:t>UNI</a:t>
            </a:r>
            <a:r>
              <a:rPr lang="en-US" altLang="en-US" sz="2000" dirty="0" smtClean="0">
                <a:solidFill>
                  <a:schemeClr val="tx2"/>
                </a:solidFill>
              </a:rPr>
              <a:t>)</a:t>
            </a:r>
            <a:endParaRPr lang="sr-Latn-RS" altLang="en-US" sz="2000" dirty="0" smtClean="0">
              <a:solidFill>
                <a:schemeClr val="tx2"/>
              </a:solidFill>
            </a:endParaRPr>
          </a:p>
          <a:p>
            <a:pPr marL="0" indent="0">
              <a:buNone/>
            </a:pPr>
            <a:r>
              <a:rPr lang="en-US" altLang="en-US" sz="2000" b="1" dirty="0" smtClean="0">
                <a:solidFill>
                  <a:srgbClr val="419182"/>
                </a:solidFill>
                <a:latin typeface="Book Antiqua" pitchFamily="18" charset="0"/>
              </a:rPr>
              <a:t>Task Leaders</a:t>
            </a:r>
            <a:r>
              <a:rPr lang="en-US" altLang="en-US" sz="2000" b="1" dirty="0" smtClean="0">
                <a:solidFill>
                  <a:schemeClr val="tx2"/>
                </a:solidFill>
              </a:rPr>
              <a:t>:  </a:t>
            </a:r>
            <a:r>
              <a:rPr lang="en-US" altLang="en-US" sz="2000" dirty="0" smtClean="0">
                <a:solidFill>
                  <a:schemeClr val="tx2"/>
                </a:solidFill>
              </a:rPr>
              <a:t>from each institution involved in a particular WP</a:t>
            </a:r>
            <a:endParaRPr lang="sr-Latn-RS" sz="2000" b="1" dirty="0" smtClean="0">
              <a:solidFill>
                <a:srgbClr val="419182"/>
              </a:solidFill>
              <a:latin typeface="Book Antiqua" pitchFamily="18" charset="0"/>
            </a:endParaRPr>
          </a:p>
          <a:p>
            <a:pPr>
              <a:buNone/>
            </a:pPr>
            <a:endParaRPr lang="sr-Latn-RS" dirty="0" smtClean="0">
              <a:solidFill>
                <a:srgbClr val="002060"/>
              </a:solidFill>
              <a:latin typeface="Book Antiqua" panose="02040602050305030304" pitchFamily="18" charset="0"/>
            </a:endParaRPr>
          </a:p>
          <a:p>
            <a:endParaRPr lang="sr-Latn-RS" dirty="0" smtClean="0">
              <a:solidFill>
                <a:srgbClr val="002060"/>
              </a:solidFill>
              <a:latin typeface="Book Antiqua" panose="02040602050305030304" pitchFamily="18" charset="0"/>
            </a:endParaRPr>
          </a:p>
          <a:p>
            <a:endParaRPr lang="bs-Latn-BA"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21</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Steering Committee</a:t>
            </a:r>
            <a:endParaRPr lang="bs-Latn-BA" dirty="0">
              <a:solidFill>
                <a:srgbClr val="419182"/>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22</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graphicFrame>
        <p:nvGraphicFramePr>
          <p:cNvPr id="14" name="Table 13"/>
          <p:cNvGraphicFramePr>
            <a:graphicFrameLocks noGrp="1"/>
          </p:cNvGraphicFramePr>
          <p:nvPr/>
        </p:nvGraphicFramePr>
        <p:xfrm>
          <a:off x="381000" y="1676400"/>
          <a:ext cx="8305799" cy="4571996"/>
        </p:xfrm>
        <a:graphic>
          <a:graphicData uri="http://schemas.openxmlformats.org/drawingml/2006/table">
            <a:tbl>
              <a:tblPr>
                <a:tableStyleId>{35758FB7-9AC5-4552-8A53-C91805E547FA}</a:tableStyleId>
              </a:tblPr>
              <a:tblGrid>
                <a:gridCol w="553337"/>
                <a:gridCol w="2717502"/>
                <a:gridCol w="5034960"/>
              </a:tblGrid>
              <a:tr h="351692">
                <a:tc>
                  <a:txBody>
                    <a:bodyPr/>
                    <a:lstStyle/>
                    <a:p>
                      <a:pPr>
                        <a:spcAft>
                          <a:spcPts val="300"/>
                        </a:spcAft>
                      </a:pPr>
                      <a:r>
                        <a:rPr lang="bs-Latn-BA" sz="2000" b="1" dirty="0"/>
                        <a:t>No.</a:t>
                      </a:r>
                      <a:endParaRPr lang="en-US" sz="2000" b="1"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b="1" dirty="0"/>
                        <a:t>Acronym</a:t>
                      </a:r>
                      <a:endParaRPr lang="en-US" sz="2000" b="1"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b="1" dirty="0"/>
                        <a:t>Name</a:t>
                      </a:r>
                      <a:endParaRPr lang="en-US" sz="2000" b="1" dirty="0">
                        <a:latin typeface="Arial" pitchFamily="34" charset="0"/>
                        <a:ea typeface="Calibri"/>
                        <a:cs typeface="Arial" pitchFamily="34" charset="0"/>
                      </a:endParaRPr>
                    </a:p>
                  </a:txBody>
                  <a:tcPr marL="64979" marR="64979" marT="0" marB="0"/>
                </a:tc>
              </a:tr>
              <a:tr h="351692">
                <a:tc>
                  <a:txBody>
                    <a:bodyPr/>
                    <a:lstStyle/>
                    <a:p>
                      <a:pPr>
                        <a:spcAft>
                          <a:spcPts val="300"/>
                        </a:spcAft>
                      </a:pPr>
                      <a:r>
                        <a:rPr lang="bs-Latn-BA" sz="2000"/>
                        <a:t>1</a:t>
                      </a:r>
                      <a:endParaRPr lang="en-US" sz="200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a:t>UNI</a:t>
                      </a:r>
                      <a:endParaRPr lang="en-US" sz="2000"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smtClean="0"/>
                        <a:t>Dragan Antić</a:t>
                      </a:r>
                      <a:endParaRPr lang="en-US" sz="2000" dirty="0">
                        <a:latin typeface="Arial" pitchFamily="34" charset="0"/>
                        <a:ea typeface="Calibri"/>
                        <a:cs typeface="Arial" pitchFamily="34" charset="0"/>
                      </a:endParaRPr>
                    </a:p>
                  </a:txBody>
                  <a:tcPr marL="64979" marR="64979" marT="0" marB="0"/>
                </a:tc>
              </a:tr>
              <a:tr h="351692">
                <a:tc>
                  <a:txBody>
                    <a:bodyPr/>
                    <a:lstStyle/>
                    <a:p>
                      <a:pPr>
                        <a:spcAft>
                          <a:spcPts val="300"/>
                        </a:spcAft>
                      </a:pPr>
                      <a:r>
                        <a:rPr lang="bs-Latn-BA" sz="2000" dirty="0"/>
                        <a:t>2</a:t>
                      </a:r>
                      <a:endParaRPr lang="en-US" sz="2000"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a:latin typeface="+mn-lt"/>
                          <a:ea typeface="Calibri"/>
                          <a:cs typeface="Arial" pitchFamily="34" charset="0"/>
                        </a:rPr>
                        <a:t>BOKU</a:t>
                      </a:r>
                      <a:endParaRPr lang="en-US" sz="2000" dirty="0">
                        <a:latin typeface="+mn-lt"/>
                        <a:ea typeface="Calibri"/>
                        <a:cs typeface="Arial" pitchFamily="34" charset="0"/>
                      </a:endParaRPr>
                    </a:p>
                  </a:txBody>
                  <a:tcPr marL="68580" marR="68580" marT="0" marB="0"/>
                </a:tc>
                <a:tc>
                  <a:txBody>
                    <a:bodyPr/>
                    <a:lstStyle/>
                    <a:p>
                      <a:pPr>
                        <a:spcAft>
                          <a:spcPts val="300"/>
                        </a:spcAft>
                      </a:pPr>
                      <a:r>
                        <a:rPr lang="bs-Latn-BA" sz="2000" dirty="0" smtClean="0">
                          <a:latin typeface="+mn-lt"/>
                          <a:ea typeface="Calibri"/>
                          <a:cs typeface="Arial" pitchFamily="34" charset="0"/>
                        </a:rPr>
                        <a:t>Michael</a:t>
                      </a:r>
                      <a:r>
                        <a:rPr lang="bs-Latn-BA" sz="2000" dirty="0">
                          <a:latin typeface="+mn-lt"/>
                          <a:ea typeface="Calibri"/>
                          <a:cs typeface="Arial" pitchFamily="34" charset="0"/>
                        </a:rPr>
                        <a:t> </a:t>
                      </a:r>
                      <a:r>
                        <a:rPr lang="bs-Latn-BA" sz="2000" dirty="0" smtClean="0">
                          <a:latin typeface="+mn-lt"/>
                          <a:ea typeface="Calibri"/>
                          <a:cs typeface="Arial" pitchFamily="34" charset="0"/>
                        </a:rPr>
                        <a:t>Tritthart</a:t>
                      </a:r>
                      <a:endParaRPr lang="en-US" sz="2000" dirty="0">
                        <a:latin typeface="+mn-lt"/>
                        <a:ea typeface="Calibri"/>
                        <a:cs typeface="Arial" pitchFamily="34" charset="0"/>
                      </a:endParaRPr>
                    </a:p>
                  </a:txBody>
                  <a:tcPr marL="68580" marR="68580" marT="0" marB="0"/>
                </a:tc>
              </a:tr>
              <a:tr h="351692">
                <a:tc>
                  <a:txBody>
                    <a:bodyPr/>
                    <a:lstStyle/>
                    <a:p>
                      <a:pPr marL="0" algn="l" defTabSz="914400" rtl="0" eaLnBrk="1" latinLnBrk="0" hangingPunct="1">
                        <a:spcAft>
                          <a:spcPts val="300"/>
                        </a:spcAft>
                      </a:pPr>
                      <a:r>
                        <a:rPr lang="sr-Latn-RS" sz="2000" kern="1200" dirty="0" smtClean="0">
                          <a:solidFill>
                            <a:schemeClr val="dk1"/>
                          </a:solidFill>
                          <a:latin typeface="+mn-lt"/>
                          <a:ea typeface="+mn-ea"/>
                          <a:cs typeface="+mn-cs"/>
                        </a:rPr>
                        <a:t>3</a:t>
                      </a:r>
                      <a:endParaRPr lang="en-US" sz="2000" kern="1200" dirty="0">
                        <a:solidFill>
                          <a:schemeClr val="dk1"/>
                        </a:solidFill>
                        <a:latin typeface="+mn-lt"/>
                        <a:ea typeface="+mn-ea"/>
                        <a:cs typeface="+mn-cs"/>
                      </a:endParaRPr>
                    </a:p>
                  </a:txBody>
                  <a:tcPr marL="64979" marR="64979" marT="0" marB="0"/>
                </a:tc>
                <a:tc>
                  <a:txBody>
                    <a:bodyPr/>
                    <a:lstStyle/>
                    <a:p>
                      <a:pPr>
                        <a:spcAft>
                          <a:spcPts val="300"/>
                        </a:spcAft>
                      </a:pPr>
                      <a:r>
                        <a:rPr lang="sr-Latn-RS" sz="2000" dirty="0" smtClean="0">
                          <a:latin typeface="+mn-lt"/>
                          <a:ea typeface="Calibri"/>
                          <a:cs typeface="Arial" pitchFamily="34" charset="0"/>
                        </a:rPr>
                        <a:t>MUHEC</a:t>
                      </a:r>
                      <a:endParaRPr lang="en-US" sz="2000" dirty="0">
                        <a:latin typeface="+mn-lt"/>
                        <a:ea typeface="Calibri"/>
                        <a:cs typeface="Arial" pitchFamily="34" charset="0"/>
                      </a:endParaRPr>
                    </a:p>
                  </a:txBody>
                  <a:tcPr marL="68580" marR="68580" marT="0" marB="0"/>
                </a:tc>
                <a:tc>
                  <a:txBody>
                    <a:bodyPr/>
                    <a:lstStyle/>
                    <a:p>
                      <a:pPr>
                        <a:spcAft>
                          <a:spcPts val="300"/>
                        </a:spcAft>
                      </a:pPr>
                      <a:r>
                        <a:rPr lang="sr-Latn-RS" sz="2000" dirty="0" smtClean="0">
                          <a:latin typeface="+mn-lt"/>
                          <a:ea typeface="Calibri"/>
                          <a:cs typeface="Arial" pitchFamily="34" charset="0"/>
                        </a:rPr>
                        <a:t>Sally Priest</a:t>
                      </a:r>
                      <a:endParaRPr lang="en-US" sz="2000" dirty="0">
                        <a:latin typeface="+mn-lt"/>
                        <a:ea typeface="Calibri"/>
                        <a:cs typeface="Arial" pitchFamily="34" charset="0"/>
                      </a:endParaRPr>
                    </a:p>
                  </a:txBody>
                  <a:tcPr marL="68580" marR="68580" marT="0" marB="0"/>
                </a:tc>
              </a:tr>
              <a:tr h="351692">
                <a:tc>
                  <a:txBody>
                    <a:bodyPr/>
                    <a:lstStyle/>
                    <a:p>
                      <a:pPr marL="0" algn="l" defTabSz="914400" rtl="0" eaLnBrk="1" latinLnBrk="0" hangingPunct="1">
                        <a:spcAft>
                          <a:spcPts val="300"/>
                        </a:spcAft>
                      </a:pPr>
                      <a:r>
                        <a:rPr lang="sr-Latn-RS" sz="2000" kern="1200" dirty="0" smtClean="0">
                          <a:solidFill>
                            <a:schemeClr val="dk1"/>
                          </a:solidFill>
                          <a:latin typeface="+mn-lt"/>
                          <a:ea typeface="+mn-ea"/>
                          <a:cs typeface="+mn-cs"/>
                        </a:rPr>
                        <a:t>4</a:t>
                      </a:r>
                      <a:endParaRPr lang="en-US" sz="2000" kern="1200" dirty="0">
                        <a:solidFill>
                          <a:schemeClr val="dk1"/>
                        </a:solidFill>
                        <a:latin typeface="+mn-lt"/>
                        <a:ea typeface="+mn-ea"/>
                        <a:cs typeface="+mn-cs"/>
                      </a:endParaRPr>
                    </a:p>
                  </a:txBody>
                  <a:tcPr marL="64979" marR="64979" marT="0" marB="0"/>
                </a:tc>
                <a:tc>
                  <a:txBody>
                    <a:bodyPr/>
                    <a:lstStyle/>
                    <a:p>
                      <a:pPr>
                        <a:spcAft>
                          <a:spcPts val="300"/>
                        </a:spcAft>
                      </a:pPr>
                      <a:r>
                        <a:rPr lang="sr-Latn-RS" sz="2000" dirty="0" smtClean="0">
                          <a:latin typeface="+mn-lt"/>
                          <a:ea typeface="Calibri"/>
                          <a:cs typeface="Arial" pitchFamily="34" charset="0"/>
                        </a:rPr>
                        <a:t>KPA</a:t>
                      </a:r>
                      <a:endParaRPr lang="en-US" sz="2000" dirty="0">
                        <a:latin typeface="+mn-lt"/>
                        <a:ea typeface="Calibri"/>
                        <a:cs typeface="Arial" pitchFamily="34" charset="0"/>
                      </a:endParaRPr>
                    </a:p>
                  </a:txBody>
                  <a:tcPr marL="68580" marR="68580" marT="0" marB="0"/>
                </a:tc>
                <a:tc>
                  <a:txBody>
                    <a:bodyPr/>
                    <a:lstStyle/>
                    <a:p>
                      <a:pPr>
                        <a:spcAft>
                          <a:spcPts val="300"/>
                        </a:spcAft>
                      </a:pPr>
                      <a:r>
                        <a:rPr lang="sr-Latn-RS" sz="2000" dirty="0" smtClean="0">
                          <a:latin typeface="+mn-lt"/>
                          <a:ea typeface="Calibri"/>
                          <a:cs typeface="Arial" pitchFamily="34" charset="0"/>
                        </a:rPr>
                        <a:t>Saša Mijalković</a:t>
                      </a:r>
                      <a:endParaRPr lang="en-US" sz="2000" dirty="0">
                        <a:latin typeface="+mn-lt"/>
                        <a:ea typeface="Calibri"/>
                        <a:cs typeface="Arial" pitchFamily="34" charset="0"/>
                      </a:endParaRPr>
                    </a:p>
                  </a:txBody>
                  <a:tcPr marL="68580" marR="68580" marT="0" marB="0"/>
                </a:tc>
              </a:tr>
              <a:tr h="351692">
                <a:tc>
                  <a:txBody>
                    <a:bodyPr/>
                    <a:lstStyle/>
                    <a:p>
                      <a:pPr>
                        <a:spcAft>
                          <a:spcPts val="300"/>
                        </a:spcAft>
                      </a:pPr>
                      <a:r>
                        <a:rPr lang="bs-Latn-BA" sz="2000" dirty="0" smtClean="0"/>
                        <a:t>5</a:t>
                      </a:r>
                      <a:endParaRPr lang="en-US" sz="2000"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smtClean="0">
                          <a:latin typeface="+mn-lt"/>
                          <a:ea typeface="Calibri"/>
                          <a:cs typeface="Arial" pitchFamily="34" charset="0"/>
                        </a:rPr>
                        <a:t>UPKM</a:t>
                      </a:r>
                      <a:endParaRPr lang="en-US" sz="2000" dirty="0">
                        <a:latin typeface="+mn-lt"/>
                        <a:ea typeface="Calibri"/>
                        <a:cs typeface="Arial" pitchFamily="34" charset="0"/>
                      </a:endParaRPr>
                    </a:p>
                  </a:txBody>
                  <a:tcPr marL="68580" marR="68580" marT="0" marB="0"/>
                </a:tc>
                <a:tc>
                  <a:txBody>
                    <a:bodyPr/>
                    <a:lstStyle/>
                    <a:p>
                      <a:pPr>
                        <a:spcAft>
                          <a:spcPts val="300"/>
                        </a:spcAft>
                      </a:pPr>
                      <a:r>
                        <a:rPr lang="sr-Latn-RS" sz="2000" dirty="0" smtClean="0">
                          <a:latin typeface="+mn-lt"/>
                          <a:ea typeface="Calibri"/>
                          <a:cs typeface="Arial" pitchFamily="34" charset="0"/>
                        </a:rPr>
                        <a:t>Nebojša Arsić</a:t>
                      </a:r>
                      <a:endParaRPr lang="en-US" sz="2000" dirty="0">
                        <a:latin typeface="+mn-lt"/>
                        <a:ea typeface="Calibri"/>
                        <a:cs typeface="Arial" pitchFamily="34" charset="0"/>
                      </a:endParaRPr>
                    </a:p>
                  </a:txBody>
                  <a:tcPr marL="68580" marR="68580" marT="0" marB="0"/>
                </a:tc>
              </a:tr>
              <a:tr h="351692">
                <a:tc>
                  <a:txBody>
                    <a:bodyPr/>
                    <a:lstStyle/>
                    <a:p>
                      <a:pPr>
                        <a:spcAft>
                          <a:spcPts val="300"/>
                        </a:spcAft>
                      </a:pPr>
                      <a:r>
                        <a:rPr lang="bs-Latn-BA" sz="2000" dirty="0" smtClean="0"/>
                        <a:t>6</a:t>
                      </a:r>
                      <a:endParaRPr lang="en-US" sz="2000"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smtClean="0">
                          <a:latin typeface="+mn-lt"/>
                          <a:ea typeface="Calibri"/>
                          <a:cs typeface="Arial" pitchFamily="34" charset="0"/>
                        </a:rPr>
                        <a:t>UNSA</a:t>
                      </a:r>
                      <a:endParaRPr lang="en-US" sz="2000" dirty="0">
                        <a:latin typeface="+mn-lt"/>
                        <a:ea typeface="Calibri"/>
                        <a:cs typeface="Arial" pitchFamily="34" charset="0"/>
                      </a:endParaRPr>
                    </a:p>
                  </a:txBody>
                  <a:tcPr marL="68580" marR="68580" marT="0" marB="0"/>
                </a:tc>
                <a:tc>
                  <a:txBody>
                    <a:bodyPr/>
                    <a:lstStyle/>
                    <a:p>
                      <a:pPr>
                        <a:spcAft>
                          <a:spcPts val="300"/>
                        </a:spcAft>
                      </a:pPr>
                      <a:r>
                        <a:rPr lang="bs-Latn-BA" sz="2000" dirty="0" smtClean="0">
                          <a:latin typeface="+mn-lt"/>
                          <a:ea typeface="Calibri"/>
                          <a:cs typeface="Arial" pitchFamily="34" charset="0"/>
                        </a:rPr>
                        <a:t>Emina Hadžić</a:t>
                      </a:r>
                      <a:endParaRPr lang="en-US" sz="2000" dirty="0">
                        <a:latin typeface="+mn-lt"/>
                        <a:ea typeface="Calibri"/>
                        <a:cs typeface="Arial" pitchFamily="34" charset="0"/>
                      </a:endParaRPr>
                    </a:p>
                  </a:txBody>
                  <a:tcPr marL="68580" marR="68580" marT="0" marB="0"/>
                </a:tc>
              </a:tr>
              <a:tr h="351692">
                <a:tc>
                  <a:txBody>
                    <a:bodyPr/>
                    <a:lstStyle/>
                    <a:p>
                      <a:pPr>
                        <a:spcAft>
                          <a:spcPts val="300"/>
                        </a:spcAft>
                      </a:pPr>
                      <a:r>
                        <a:rPr lang="bs-Latn-BA" sz="2000" dirty="0" smtClean="0"/>
                        <a:t>7</a:t>
                      </a:r>
                      <a:endParaRPr lang="en-US" sz="2000"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smtClean="0">
                          <a:latin typeface="+mn-lt"/>
                          <a:ea typeface="Calibri"/>
                          <a:cs typeface="Arial" pitchFamily="34" charset="0"/>
                        </a:rPr>
                        <a:t>VSUP</a:t>
                      </a:r>
                      <a:endParaRPr lang="en-US" sz="2000" dirty="0">
                        <a:latin typeface="+mn-lt"/>
                        <a:ea typeface="Calibri"/>
                        <a:cs typeface="Arial" pitchFamily="34" charset="0"/>
                      </a:endParaRPr>
                    </a:p>
                  </a:txBody>
                  <a:tcPr marL="68580" marR="68580" marT="0" marB="0"/>
                </a:tc>
                <a:tc>
                  <a:txBody>
                    <a:bodyPr/>
                    <a:lstStyle/>
                    <a:p>
                      <a:pPr>
                        <a:spcAft>
                          <a:spcPts val="300"/>
                        </a:spcAft>
                      </a:pPr>
                      <a:r>
                        <a:rPr lang="sr-Latn-RS" sz="2000" dirty="0" smtClean="0">
                          <a:latin typeface="+mn-lt"/>
                          <a:ea typeface="Calibri"/>
                          <a:cs typeface="Arial" pitchFamily="34" charset="0"/>
                        </a:rPr>
                        <a:t>Mile Šikman</a:t>
                      </a:r>
                      <a:endParaRPr lang="en-US" sz="2000" dirty="0">
                        <a:latin typeface="+mn-lt"/>
                        <a:ea typeface="Calibri"/>
                        <a:cs typeface="Arial" pitchFamily="34" charset="0"/>
                      </a:endParaRPr>
                    </a:p>
                  </a:txBody>
                  <a:tcPr marL="68580" marR="68580" marT="0" marB="0"/>
                </a:tc>
              </a:tr>
              <a:tr h="351692">
                <a:tc>
                  <a:txBody>
                    <a:bodyPr/>
                    <a:lstStyle/>
                    <a:p>
                      <a:pPr>
                        <a:spcAft>
                          <a:spcPts val="300"/>
                        </a:spcAft>
                      </a:pPr>
                      <a:r>
                        <a:rPr lang="bs-Latn-BA" sz="2000" dirty="0" smtClean="0"/>
                        <a:t>8</a:t>
                      </a:r>
                      <a:endParaRPr lang="en-US" sz="2000"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smtClean="0">
                          <a:latin typeface="+mn-lt"/>
                          <a:ea typeface="Calibri"/>
                          <a:cs typeface="Arial" pitchFamily="34" charset="0"/>
                        </a:rPr>
                        <a:t>TCASU</a:t>
                      </a:r>
                      <a:endParaRPr lang="en-US" sz="2000" dirty="0">
                        <a:latin typeface="+mn-lt"/>
                        <a:ea typeface="Calibri"/>
                        <a:cs typeface="Arial" pitchFamily="34" charset="0"/>
                      </a:endParaRPr>
                    </a:p>
                  </a:txBody>
                  <a:tcPr marL="68580" marR="68580" marT="0" marB="0"/>
                </a:tc>
                <a:tc>
                  <a:txBody>
                    <a:bodyPr/>
                    <a:lstStyle/>
                    <a:p>
                      <a:pPr>
                        <a:spcAft>
                          <a:spcPts val="300"/>
                        </a:spcAft>
                      </a:pPr>
                      <a:r>
                        <a:rPr lang="sr-Latn-RS" sz="2000" dirty="0" smtClean="0">
                          <a:latin typeface="+mn-lt"/>
                          <a:ea typeface="Calibri"/>
                          <a:cs typeface="Arial" pitchFamily="34" charset="0"/>
                        </a:rPr>
                        <a:t>Predrag Stanojević</a:t>
                      </a:r>
                      <a:endParaRPr lang="en-US" sz="2000" dirty="0">
                        <a:latin typeface="+mn-lt"/>
                        <a:ea typeface="Calibri"/>
                        <a:cs typeface="Arial" pitchFamily="34" charset="0"/>
                      </a:endParaRPr>
                    </a:p>
                  </a:txBody>
                  <a:tcPr marL="68580" marR="68580" marT="0" marB="0"/>
                </a:tc>
              </a:tr>
              <a:tr h="351692">
                <a:tc>
                  <a:txBody>
                    <a:bodyPr/>
                    <a:lstStyle/>
                    <a:p>
                      <a:pPr>
                        <a:spcAft>
                          <a:spcPts val="300"/>
                        </a:spcAft>
                      </a:pPr>
                      <a:r>
                        <a:rPr lang="bs-Latn-BA" sz="2000" dirty="0" smtClean="0"/>
                        <a:t>9</a:t>
                      </a:r>
                      <a:endParaRPr lang="en-US" sz="2000"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smtClean="0">
                          <a:latin typeface="+mn-lt"/>
                          <a:ea typeface="Calibri"/>
                          <a:cs typeface="Arial" pitchFamily="34" charset="0"/>
                        </a:rPr>
                        <a:t>UNIME</a:t>
                      </a:r>
                      <a:endParaRPr lang="en-US" sz="2000" dirty="0">
                        <a:latin typeface="+mn-lt"/>
                        <a:ea typeface="Calibri"/>
                        <a:cs typeface="Arial" pitchFamily="34" charset="0"/>
                      </a:endParaRPr>
                    </a:p>
                  </a:txBody>
                  <a:tcPr marL="68580" marR="68580" marT="0" marB="0"/>
                </a:tc>
                <a:tc>
                  <a:txBody>
                    <a:bodyPr/>
                    <a:lstStyle/>
                    <a:p>
                      <a:pPr>
                        <a:spcAft>
                          <a:spcPts val="300"/>
                        </a:spcAft>
                      </a:pPr>
                      <a:r>
                        <a:rPr lang="bs-Latn-BA" sz="2000" dirty="0" smtClean="0">
                          <a:latin typeface="+mn-lt"/>
                          <a:ea typeface="Calibri"/>
                          <a:cs typeface="Arial" pitchFamily="34" charset="0"/>
                        </a:rPr>
                        <a:t>Giuseppe Tito Aronica</a:t>
                      </a:r>
                      <a:endParaRPr lang="en-US" sz="2000" dirty="0">
                        <a:latin typeface="+mn-lt"/>
                        <a:ea typeface="Calibri"/>
                        <a:cs typeface="Arial" pitchFamily="34" charset="0"/>
                      </a:endParaRPr>
                    </a:p>
                  </a:txBody>
                  <a:tcPr marL="68580" marR="68580" marT="0" marB="0"/>
                </a:tc>
              </a:tr>
              <a:tr h="351692">
                <a:tc>
                  <a:txBody>
                    <a:bodyPr/>
                    <a:lstStyle/>
                    <a:p>
                      <a:pPr>
                        <a:spcAft>
                          <a:spcPts val="300"/>
                        </a:spcAft>
                      </a:pPr>
                      <a:r>
                        <a:rPr lang="bs-Latn-BA" sz="2000" dirty="0" smtClean="0"/>
                        <a:t>10</a:t>
                      </a:r>
                      <a:endParaRPr lang="en-US" sz="2000"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smtClean="0">
                          <a:latin typeface="+mn-lt"/>
                          <a:ea typeface="Calibri"/>
                          <a:cs typeface="Arial" pitchFamily="34" charset="0"/>
                        </a:rPr>
                        <a:t>OE</a:t>
                      </a:r>
                      <a:endParaRPr lang="en-US" sz="2000" dirty="0">
                        <a:latin typeface="+mn-lt"/>
                        <a:ea typeface="Calibri"/>
                        <a:cs typeface="Arial" pitchFamily="34" charset="0"/>
                      </a:endParaRPr>
                    </a:p>
                  </a:txBody>
                  <a:tcPr marL="68580" marR="68580" marT="0" marB="0"/>
                </a:tc>
                <a:tc>
                  <a:txBody>
                    <a:bodyPr/>
                    <a:lstStyle/>
                    <a:p>
                      <a:pPr marL="0" algn="l" defTabSz="914400" rtl="0" eaLnBrk="1" latinLnBrk="0" hangingPunct="1">
                        <a:spcAft>
                          <a:spcPts val="300"/>
                        </a:spcAft>
                      </a:pPr>
                      <a:r>
                        <a:rPr lang="bs-Latn-BA" sz="2000" kern="1200" dirty="0" smtClean="0">
                          <a:solidFill>
                            <a:schemeClr val="dk1"/>
                          </a:solidFill>
                          <a:latin typeface="+mn-lt"/>
                          <a:ea typeface="Calibri"/>
                          <a:cs typeface="Arial" pitchFamily="34" charset="0"/>
                        </a:rPr>
                        <a:t>Agota Dregelyi-Kiss</a:t>
                      </a:r>
                      <a:endParaRPr lang="en-US" sz="2000" kern="1200" dirty="0">
                        <a:solidFill>
                          <a:schemeClr val="dk1"/>
                        </a:solidFill>
                        <a:latin typeface="+mn-lt"/>
                        <a:ea typeface="Calibri"/>
                        <a:cs typeface="Arial" pitchFamily="34" charset="0"/>
                      </a:endParaRPr>
                    </a:p>
                  </a:txBody>
                  <a:tcPr marL="68580" marR="68580" marT="0" marB="0"/>
                </a:tc>
              </a:tr>
              <a:tr h="351692">
                <a:tc>
                  <a:txBody>
                    <a:bodyPr/>
                    <a:lstStyle/>
                    <a:p>
                      <a:pPr marL="0" algn="l" defTabSz="914400" rtl="0" eaLnBrk="1" latinLnBrk="0" hangingPunct="1">
                        <a:spcAft>
                          <a:spcPts val="300"/>
                        </a:spcAft>
                      </a:pPr>
                      <a:r>
                        <a:rPr lang="sr-Latn-RS" sz="2000" kern="1200" dirty="0" smtClean="0">
                          <a:solidFill>
                            <a:schemeClr val="dk1"/>
                          </a:solidFill>
                          <a:latin typeface="+mn-lt"/>
                          <a:ea typeface="+mn-ea"/>
                          <a:cs typeface="+mn-cs"/>
                        </a:rPr>
                        <a:t>11</a:t>
                      </a:r>
                      <a:endParaRPr lang="en-US" sz="2000" kern="1200" dirty="0">
                        <a:solidFill>
                          <a:schemeClr val="dk1"/>
                        </a:solidFill>
                        <a:latin typeface="+mn-lt"/>
                        <a:ea typeface="+mn-ea"/>
                        <a:cs typeface="+mn-cs"/>
                      </a:endParaRPr>
                    </a:p>
                  </a:txBody>
                  <a:tcPr marL="64979" marR="64979" marT="0" marB="0"/>
                </a:tc>
                <a:tc>
                  <a:txBody>
                    <a:bodyPr/>
                    <a:lstStyle/>
                    <a:p>
                      <a:pPr>
                        <a:spcAft>
                          <a:spcPts val="300"/>
                        </a:spcAft>
                      </a:pPr>
                      <a:r>
                        <a:rPr lang="sr-Latn-RS" sz="2000" dirty="0" smtClean="0">
                          <a:latin typeface="+mn-lt"/>
                          <a:ea typeface="Calibri"/>
                          <a:cs typeface="Arial" pitchFamily="34" charset="0"/>
                        </a:rPr>
                        <a:t>UNID</a:t>
                      </a:r>
                      <a:endParaRPr lang="en-US" sz="2000" dirty="0">
                        <a:latin typeface="+mn-lt"/>
                        <a:ea typeface="Calibri"/>
                        <a:cs typeface="Arial" pitchFamily="34" charset="0"/>
                      </a:endParaRPr>
                    </a:p>
                  </a:txBody>
                  <a:tcPr marL="68580" marR="68580" marT="0" marB="0"/>
                </a:tc>
                <a:tc>
                  <a:txBody>
                    <a:bodyPr/>
                    <a:lstStyle/>
                    <a:p>
                      <a:pPr>
                        <a:spcAft>
                          <a:spcPts val="300"/>
                        </a:spcAft>
                      </a:pPr>
                      <a:r>
                        <a:rPr lang="sr-Latn-RS" sz="2000" dirty="0" smtClean="0">
                          <a:latin typeface="+mn-lt"/>
                          <a:ea typeface="Calibri"/>
                          <a:cs typeface="Arial" pitchFamily="34" charset="0"/>
                        </a:rPr>
                        <a:t>Boban Đorović</a:t>
                      </a:r>
                      <a:endParaRPr lang="en-US" sz="2000" dirty="0">
                        <a:latin typeface="+mn-lt"/>
                        <a:ea typeface="Calibri"/>
                        <a:cs typeface="Arial" pitchFamily="34" charset="0"/>
                      </a:endParaRPr>
                    </a:p>
                  </a:txBody>
                  <a:tcPr marL="68580" marR="68580" marT="0" marB="0"/>
                </a:tc>
              </a:tr>
              <a:tr h="351692">
                <a:tc>
                  <a:txBody>
                    <a:bodyPr/>
                    <a:lstStyle/>
                    <a:p>
                      <a:pPr marL="0" algn="l" defTabSz="914400" rtl="0" eaLnBrk="1" latinLnBrk="0" hangingPunct="1">
                        <a:spcAft>
                          <a:spcPts val="300"/>
                        </a:spcAft>
                      </a:pPr>
                      <a:r>
                        <a:rPr lang="sr-Latn-RS" sz="2000" kern="1200" dirty="0" smtClean="0">
                          <a:solidFill>
                            <a:schemeClr val="dk1"/>
                          </a:solidFill>
                          <a:latin typeface="+mn-lt"/>
                          <a:ea typeface="+mn-ea"/>
                          <a:cs typeface="+mn-cs"/>
                        </a:rPr>
                        <a:t>12</a:t>
                      </a:r>
                      <a:endParaRPr lang="en-US" sz="2000" kern="1200" dirty="0">
                        <a:solidFill>
                          <a:schemeClr val="dk1"/>
                        </a:solidFill>
                        <a:latin typeface="+mn-lt"/>
                        <a:ea typeface="+mn-ea"/>
                        <a:cs typeface="+mn-cs"/>
                      </a:endParaRPr>
                    </a:p>
                  </a:txBody>
                  <a:tcPr marL="64979" marR="64979" marT="0" marB="0"/>
                </a:tc>
                <a:tc>
                  <a:txBody>
                    <a:bodyPr/>
                    <a:lstStyle/>
                    <a:p>
                      <a:pPr>
                        <a:spcAft>
                          <a:spcPts val="300"/>
                        </a:spcAft>
                      </a:pPr>
                      <a:r>
                        <a:rPr lang="sr-Latn-RS" sz="2000" dirty="0" smtClean="0">
                          <a:latin typeface="+mn-lt"/>
                          <a:ea typeface="Calibri"/>
                          <a:cs typeface="Arial" pitchFamily="34" charset="0"/>
                        </a:rPr>
                        <a:t>TUC</a:t>
                      </a:r>
                      <a:endParaRPr lang="en-US" sz="2000" dirty="0">
                        <a:latin typeface="+mn-lt"/>
                        <a:ea typeface="Calibri"/>
                        <a:cs typeface="Arial" pitchFamily="34" charset="0"/>
                      </a:endParaRPr>
                    </a:p>
                  </a:txBody>
                  <a:tcPr marL="68580" marR="68580" marT="0" marB="0"/>
                </a:tc>
                <a:tc>
                  <a:txBody>
                    <a:bodyPr/>
                    <a:lstStyle/>
                    <a:p>
                      <a:pPr>
                        <a:spcAft>
                          <a:spcPts val="300"/>
                        </a:spcAft>
                      </a:pPr>
                      <a:r>
                        <a:rPr lang="bs-Latn-BA" sz="1800" kern="1200" dirty="0" smtClean="0">
                          <a:solidFill>
                            <a:schemeClr val="dk1"/>
                          </a:solidFill>
                          <a:latin typeface="+mn-lt"/>
                          <a:ea typeface="+mn-ea"/>
                          <a:cs typeface="+mn-cs"/>
                        </a:rPr>
                        <a:t>Georgios Stavroulakis</a:t>
                      </a:r>
                      <a:endParaRPr lang="en-US" sz="2000" dirty="0">
                        <a:latin typeface="+mn-lt"/>
                        <a:ea typeface="Calibri"/>
                        <a:cs typeface="Arial" pitchFamily="34" charset="0"/>
                      </a:endParaRPr>
                    </a:p>
                  </a:txBody>
                  <a:tcPr marL="68580" marR="68580" marT="0" marB="0"/>
                </a:tc>
              </a:tr>
            </a:tbl>
          </a:graphicData>
        </a:graphic>
      </p:graphicFrame>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Project Management Committee</a:t>
            </a:r>
            <a:endParaRPr lang="bs-Latn-BA" dirty="0">
              <a:solidFill>
                <a:srgbClr val="419182"/>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23</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graphicFrame>
        <p:nvGraphicFramePr>
          <p:cNvPr id="14" name="Table 13"/>
          <p:cNvGraphicFramePr>
            <a:graphicFrameLocks noGrp="1"/>
          </p:cNvGraphicFramePr>
          <p:nvPr/>
        </p:nvGraphicFramePr>
        <p:xfrm>
          <a:off x="304800" y="2362200"/>
          <a:ext cx="8305799" cy="3165228"/>
        </p:xfrm>
        <a:graphic>
          <a:graphicData uri="http://schemas.openxmlformats.org/drawingml/2006/table">
            <a:tbl>
              <a:tblPr>
                <a:tableStyleId>{35758FB7-9AC5-4552-8A53-C91805E547FA}</a:tableStyleId>
              </a:tblPr>
              <a:tblGrid>
                <a:gridCol w="553337"/>
                <a:gridCol w="2717502"/>
                <a:gridCol w="5034960"/>
              </a:tblGrid>
              <a:tr h="351692">
                <a:tc>
                  <a:txBody>
                    <a:bodyPr/>
                    <a:lstStyle/>
                    <a:p>
                      <a:pPr>
                        <a:spcAft>
                          <a:spcPts val="300"/>
                        </a:spcAft>
                      </a:pPr>
                      <a:r>
                        <a:rPr lang="bs-Latn-BA" sz="2000" b="1" dirty="0"/>
                        <a:t>No.</a:t>
                      </a:r>
                      <a:endParaRPr lang="en-US" sz="2000" b="1"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b="1" dirty="0"/>
                        <a:t>Acronym</a:t>
                      </a:r>
                      <a:endParaRPr lang="en-US" sz="2000" b="1"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b="1" dirty="0"/>
                        <a:t>Name</a:t>
                      </a:r>
                      <a:endParaRPr lang="en-US" sz="2000" b="1" dirty="0">
                        <a:latin typeface="Arial" pitchFamily="34" charset="0"/>
                        <a:ea typeface="Calibri"/>
                        <a:cs typeface="Arial" pitchFamily="34" charset="0"/>
                      </a:endParaRPr>
                    </a:p>
                  </a:txBody>
                  <a:tcPr marL="64979" marR="64979" marT="0" marB="0"/>
                </a:tc>
              </a:tr>
              <a:tr h="351692">
                <a:tc>
                  <a:txBody>
                    <a:bodyPr/>
                    <a:lstStyle/>
                    <a:p>
                      <a:pPr>
                        <a:spcAft>
                          <a:spcPts val="300"/>
                        </a:spcAft>
                      </a:pPr>
                      <a:r>
                        <a:rPr lang="bs-Latn-BA" sz="2000"/>
                        <a:t>1</a:t>
                      </a:r>
                      <a:endParaRPr lang="en-US" sz="200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a:t>UNI</a:t>
                      </a:r>
                      <a:endParaRPr lang="en-US" sz="2000"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smtClean="0"/>
                        <a:t>Milan Gocić, Project Coordinator</a:t>
                      </a:r>
                      <a:endParaRPr lang="en-US" sz="2000" dirty="0">
                        <a:latin typeface="Arial" pitchFamily="34" charset="0"/>
                        <a:ea typeface="Calibri"/>
                        <a:cs typeface="Arial" pitchFamily="34" charset="0"/>
                      </a:endParaRPr>
                    </a:p>
                  </a:txBody>
                  <a:tcPr marL="64979" marR="64979" marT="0" marB="0"/>
                </a:tc>
              </a:tr>
              <a:tr h="351692">
                <a:tc>
                  <a:txBody>
                    <a:bodyPr/>
                    <a:lstStyle/>
                    <a:p>
                      <a:pPr>
                        <a:spcAft>
                          <a:spcPts val="300"/>
                        </a:spcAft>
                      </a:pPr>
                      <a:r>
                        <a:rPr lang="bs-Latn-BA" sz="2000"/>
                        <a:t>2</a:t>
                      </a:r>
                      <a:endParaRPr lang="en-US" sz="200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a:latin typeface="+mn-lt"/>
                          <a:ea typeface="Calibri"/>
                          <a:cs typeface="Arial" pitchFamily="34" charset="0"/>
                        </a:rPr>
                        <a:t>BOKU</a:t>
                      </a:r>
                      <a:endParaRPr lang="en-US" sz="2000" dirty="0">
                        <a:latin typeface="+mn-lt"/>
                        <a:ea typeface="Calibri"/>
                        <a:cs typeface="Arial" pitchFamily="34" charset="0"/>
                      </a:endParaRPr>
                    </a:p>
                  </a:txBody>
                  <a:tcPr marL="68580" marR="68580" marT="0" marB="0"/>
                </a:tc>
                <a:tc>
                  <a:txBody>
                    <a:bodyPr/>
                    <a:lstStyle/>
                    <a:p>
                      <a:pPr>
                        <a:spcAft>
                          <a:spcPts val="300"/>
                        </a:spcAft>
                      </a:pPr>
                      <a:r>
                        <a:rPr lang="bs-Latn-BA" sz="2000" dirty="0" smtClean="0">
                          <a:latin typeface="+mn-lt"/>
                          <a:ea typeface="Calibri"/>
                          <a:cs typeface="Arial" pitchFamily="34" charset="0"/>
                        </a:rPr>
                        <a:t>Michael</a:t>
                      </a:r>
                      <a:r>
                        <a:rPr lang="bs-Latn-BA" sz="2000" dirty="0">
                          <a:latin typeface="+mn-lt"/>
                          <a:ea typeface="Calibri"/>
                          <a:cs typeface="Arial" pitchFamily="34" charset="0"/>
                        </a:rPr>
                        <a:t> </a:t>
                      </a:r>
                      <a:r>
                        <a:rPr lang="bs-Latn-BA" sz="2000" dirty="0" smtClean="0">
                          <a:latin typeface="+mn-lt"/>
                          <a:ea typeface="Calibri"/>
                          <a:cs typeface="Arial" pitchFamily="34" charset="0"/>
                        </a:rPr>
                        <a:t>Tritthart, WP1 Leader</a:t>
                      </a:r>
                      <a:endParaRPr lang="en-US" sz="2000" dirty="0">
                        <a:latin typeface="+mn-lt"/>
                        <a:ea typeface="Calibri"/>
                        <a:cs typeface="Arial" pitchFamily="34" charset="0"/>
                      </a:endParaRPr>
                    </a:p>
                  </a:txBody>
                  <a:tcPr marL="68580" marR="68580" marT="0" marB="0"/>
                </a:tc>
              </a:tr>
              <a:tr h="351692">
                <a:tc>
                  <a:txBody>
                    <a:bodyPr/>
                    <a:lstStyle/>
                    <a:p>
                      <a:pPr>
                        <a:spcAft>
                          <a:spcPts val="300"/>
                        </a:spcAft>
                      </a:pPr>
                      <a:r>
                        <a:rPr lang="bs-Latn-BA" sz="2000"/>
                        <a:t>3</a:t>
                      </a:r>
                      <a:endParaRPr lang="en-US" sz="200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a:latin typeface="+mn-lt"/>
                          <a:ea typeface="Calibri"/>
                          <a:cs typeface="Arial" pitchFamily="34" charset="0"/>
                        </a:rPr>
                        <a:t>UNIME</a:t>
                      </a:r>
                      <a:endParaRPr lang="en-US" sz="2000" dirty="0">
                        <a:latin typeface="+mn-lt"/>
                        <a:ea typeface="Calibri"/>
                        <a:cs typeface="Arial" pitchFamily="34" charset="0"/>
                      </a:endParaRPr>
                    </a:p>
                  </a:txBody>
                  <a:tcPr marL="68580" marR="68580" marT="0" marB="0"/>
                </a:tc>
                <a:tc>
                  <a:txBody>
                    <a:bodyPr/>
                    <a:lstStyle/>
                    <a:p>
                      <a:pPr>
                        <a:spcAft>
                          <a:spcPts val="300"/>
                        </a:spcAft>
                      </a:pPr>
                      <a:r>
                        <a:rPr lang="bs-Latn-BA" sz="2000" dirty="0" smtClean="0">
                          <a:latin typeface="+mn-lt"/>
                          <a:ea typeface="Calibri"/>
                          <a:cs typeface="Arial" pitchFamily="34" charset="0"/>
                        </a:rPr>
                        <a:t>Giuseppe </a:t>
                      </a:r>
                      <a:r>
                        <a:rPr lang="bs-Latn-BA" sz="2000" dirty="0">
                          <a:latin typeface="+mn-lt"/>
                          <a:ea typeface="Calibri"/>
                          <a:cs typeface="Arial" pitchFamily="34" charset="0"/>
                        </a:rPr>
                        <a:t>Tito </a:t>
                      </a:r>
                      <a:r>
                        <a:rPr lang="bs-Latn-BA" sz="2000" dirty="0" smtClean="0">
                          <a:latin typeface="+mn-lt"/>
                          <a:ea typeface="Calibri"/>
                          <a:cs typeface="Arial" pitchFamily="34" charset="0"/>
                        </a:rPr>
                        <a:t>Aronica, WP2 Leader</a:t>
                      </a:r>
                      <a:endParaRPr lang="en-US" sz="2000" dirty="0">
                        <a:latin typeface="+mn-lt"/>
                        <a:ea typeface="Calibri"/>
                        <a:cs typeface="Arial" pitchFamily="34" charset="0"/>
                      </a:endParaRPr>
                    </a:p>
                  </a:txBody>
                  <a:tcPr marL="68580" marR="68580" marT="0" marB="0"/>
                </a:tc>
              </a:tr>
              <a:tr h="351692">
                <a:tc>
                  <a:txBody>
                    <a:bodyPr/>
                    <a:lstStyle/>
                    <a:p>
                      <a:pPr>
                        <a:spcAft>
                          <a:spcPts val="300"/>
                        </a:spcAft>
                      </a:pPr>
                      <a:r>
                        <a:rPr lang="bs-Latn-BA" sz="2000" dirty="0"/>
                        <a:t>4</a:t>
                      </a:r>
                      <a:endParaRPr lang="en-US" sz="2000"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a:latin typeface="+mn-lt"/>
                          <a:ea typeface="Calibri"/>
                          <a:cs typeface="Arial" pitchFamily="34" charset="0"/>
                        </a:rPr>
                        <a:t>UNID</a:t>
                      </a:r>
                      <a:endParaRPr lang="en-US" sz="2000" dirty="0">
                        <a:latin typeface="+mn-lt"/>
                        <a:ea typeface="Calibri"/>
                        <a:cs typeface="Arial" pitchFamily="34" charset="0"/>
                      </a:endParaRPr>
                    </a:p>
                  </a:txBody>
                  <a:tcPr marL="68580" marR="68580" marT="0" marB="0"/>
                </a:tc>
                <a:tc>
                  <a:txBody>
                    <a:bodyPr/>
                    <a:lstStyle/>
                    <a:p>
                      <a:pPr>
                        <a:spcAft>
                          <a:spcPts val="300"/>
                        </a:spcAft>
                      </a:pPr>
                      <a:r>
                        <a:rPr lang="bs-Latn-BA" sz="2000" dirty="0" smtClean="0">
                          <a:latin typeface="+mn-lt"/>
                          <a:ea typeface="Calibri"/>
                          <a:cs typeface="Arial" pitchFamily="34" charset="0"/>
                        </a:rPr>
                        <a:t>Miroslav Talijan, WP3 Leader</a:t>
                      </a:r>
                      <a:endParaRPr lang="en-US" sz="2000" dirty="0">
                        <a:latin typeface="+mn-lt"/>
                        <a:ea typeface="Calibri"/>
                        <a:cs typeface="Arial" pitchFamily="34" charset="0"/>
                      </a:endParaRPr>
                    </a:p>
                  </a:txBody>
                  <a:tcPr marL="68580" marR="68580" marT="0" marB="0"/>
                </a:tc>
              </a:tr>
              <a:tr h="351692">
                <a:tc>
                  <a:txBody>
                    <a:bodyPr/>
                    <a:lstStyle/>
                    <a:p>
                      <a:pPr>
                        <a:spcAft>
                          <a:spcPts val="300"/>
                        </a:spcAft>
                      </a:pPr>
                      <a:r>
                        <a:rPr lang="bs-Latn-BA" sz="2000"/>
                        <a:t>5</a:t>
                      </a:r>
                      <a:endParaRPr lang="en-US" sz="2000">
                        <a:latin typeface="Arial" pitchFamily="34" charset="0"/>
                        <a:ea typeface="Calibri"/>
                        <a:cs typeface="Arial" pitchFamily="34" charset="0"/>
                      </a:endParaRPr>
                    </a:p>
                  </a:txBody>
                  <a:tcPr marL="64979" marR="64979" marT="0" marB="0"/>
                </a:tc>
                <a:tc>
                  <a:txBody>
                    <a:bodyPr/>
                    <a:lstStyle/>
                    <a:p>
                      <a:pPr>
                        <a:spcAft>
                          <a:spcPts val="300"/>
                        </a:spcAft>
                      </a:pPr>
                      <a:r>
                        <a:rPr lang="bs-Latn-BA" sz="2000">
                          <a:latin typeface="+mn-lt"/>
                          <a:ea typeface="Calibri"/>
                          <a:cs typeface="Arial" pitchFamily="34" charset="0"/>
                        </a:rPr>
                        <a:t>UNSA</a:t>
                      </a:r>
                      <a:endParaRPr lang="en-US" sz="2000">
                        <a:latin typeface="+mn-lt"/>
                        <a:ea typeface="Calibri"/>
                        <a:cs typeface="Arial" pitchFamily="34" charset="0"/>
                      </a:endParaRPr>
                    </a:p>
                  </a:txBody>
                  <a:tcPr marL="68580" marR="68580" marT="0" marB="0"/>
                </a:tc>
                <a:tc>
                  <a:txBody>
                    <a:bodyPr/>
                    <a:lstStyle/>
                    <a:p>
                      <a:pPr>
                        <a:spcAft>
                          <a:spcPts val="300"/>
                        </a:spcAft>
                      </a:pPr>
                      <a:r>
                        <a:rPr lang="bs-Latn-BA" sz="2000" dirty="0" smtClean="0">
                          <a:latin typeface="+mn-lt"/>
                          <a:ea typeface="Calibri"/>
                          <a:cs typeface="Arial" pitchFamily="34" charset="0"/>
                        </a:rPr>
                        <a:t>Emina Hadžić, WP4 Leader</a:t>
                      </a:r>
                      <a:endParaRPr lang="en-US" sz="2000" dirty="0">
                        <a:latin typeface="+mn-lt"/>
                        <a:ea typeface="Calibri"/>
                        <a:cs typeface="Arial" pitchFamily="34" charset="0"/>
                      </a:endParaRPr>
                    </a:p>
                  </a:txBody>
                  <a:tcPr marL="68580" marR="68580" marT="0" marB="0"/>
                </a:tc>
              </a:tr>
              <a:tr h="351692">
                <a:tc>
                  <a:txBody>
                    <a:bodyPr/>
                    <a:lstStyle/>
                    <a:p>
                      <a:pPr>
                        <a:spcAft>
                          <a:spcPts val="300"/>
                        </a:spcAft>
                      </a:pPr>
                      <a:r>
                        <a:rPr lang="bs-Latn-BA" sz="2000"/>
                        <a:t>6</a:t>
                      </a:r>
                      <a:endParaRPr lang="en-US" sz="2000">
                        <a:latin typeface="Arial" pitchFamily="34" charset="0"/>
                        <a:ea typeface="Calibri"/>
                        <a:cs typeface="Arial" pitchFamily="34" charset="0"/>
                      </a:endParaRPr>
                    </a:p>
                  </a:txBody>
                  <a:tcPr marL="64979" marR="64979" marT="0" marB="0"/>
                </a:tc>
                <a:tc>
                  <a:txBody>
                    <a:bodyPr/>
                    <a:lstStyle/>
                    <a:p>
                      <a:pPr>
                        <a:spcAft>
                          <a:spcPts val="300"/>
                        </a:spcAft>
                      </a:pPr>
                      <a:r>
                        <a:rPr lang="bs-Latn-BA" sz="2000">
                          <a:latin typeface="+mn-lt"/>
                          <a:ea typeface="Calibri"/>
                          <a:cs typeface="Arial" pitchFamily="34" charset="0"/>
                        </a:rPr>
                        <a:t>MUHEC</a:t>
                      </a:r>
                      <a:endParaRPr lang="en-US" sz="2000">
                        <a:latin typeface="+mn-lt"/>
                        <a:ea typeface="Calibri"/>
                        <a:cs typeface="Arial" pitchFamily="34" charset="0"/>
                      </a:endParaRPr>
                    </a:p>
                  </a:txBody>
                  <a:tcPr marL="68580" marR="68580" marT="0" marB="0"/>
                </a:tc>
                <a:tc>
                  <a:txBody>
                    <a:bodyPr/>
                    <a:lstStyle/>
                    <a:p>
                      <a:pPr>
                        <a:spcAft>
                          <a:spcPts val="300"/>
                        </a:spcAft>
                      </a:pPr>
                      <a:r>
                        <a:rPr lang="bs-Latn-BA" sz="2000" dirty="0" smtClean="0">
                          <a:latin typeface="+mn-lt"/>
                          <a:ea typeface="Calibri"/>
                          <a:cs typeface="Arial" pitchFamily="34" charset="0"/>
                        </a:rPr>
                        <a:t>Sally Priest, WP5 Leader</a:t>
                      </a:r>
                      <a:endParaRPr lang="en-US" sz="2000" dirty="0">
                        <a:latin typeface="+mn-lt"/>
                        <a:ea typeface="Calibri"/>
                        <a:cs typeface="Arial" pitchFamily="34" charset="0"/>
                      </a:endParaRPr>
                    </a:p>
                  </a:txBody>
                  <a:tcPr marL="68580" marR="68580" marT="0" marB="0"/>
                </a:tc>
              </a:tr>
              <a:tr h="351692">
                <a:tc>
                  <a:txBody>
                    <a:bodyPr/>
                    <a:lstStyle/>
                    <a:p>
                      <a:pPr>
                        <a:spcAft>
                          <a:spcPts val="300"/>
                        </a:spcAft>
                      </a:pPr>
                      <a:r>
                        <a:rPr lang="bs-Latn-BA" sz="2000"/>
                        <a:t>7</a:t>
                      </a:r>
                      <a:endParaRPr lang="en-US" sz="2000">
                        <a:latin typeface="Arial" pitchFamily="34" charset="0"/>
                        <a:ea typeface="Calibri"/>
                        <a:cs typeface="Arial" pitchFamily="34" charset="0"/>
                      </a:endParaRPr>
                    </a:p>
                  </a:txBody>
                  <a:tcPr marL="64979" marR="64979" marT="0" marB="0"/>
                </a:tc>
                <a:tc>
                  <a:txBody>
                    <a:bodyPr/>
                    <a:lstStyle/>
                    <a:p>
                      <a:pPr>
                        <a:spcAft>
                          <a:spcPts val="300"/>
                        </a:spcAft>
                      </a:pPr>
                      <a:r>
                        <a:rPr lang="bs-Latn-BA" sz="2000">
                          <a:latin typeface="+mn-lt"/>
                          <a:ea typeface="Calibri"/>
                          <a:cs typeface="Arial" pitchFamily="34" charset="0"/>
                        </a:rPr>
                        <a:t>UNI</a:t>
                      </a:r>
                      <a:endParaRPr lang="en-US" sz="2000">
                        <a:latin typeface="+mn-lt"/>
                        <a:ea typeface="Calibri"/>
                        <a:cs typeface="Arial" pitchFamily="34" charset="0"/>
                      </a:endParaRPr>
                    </a:p>
                  </a:txBody>
                  <a:tcPr marL="68580" marR="68580" marT="0" marB="0"/>
                </a:tc>
                <a:tc>
                  <a:txBody>
                    <a:bodyPr/>
                    <a:lstStyle/>
                    <a:p>
                      <a:pPr>
                        <a:spcAft>
                          <a:spcPts val="300"/>
                        </a:spcAft>
                      </a:pPr>
                      <a:r>
                        <a:rPr lang="bs-Latn-BA" sz="2000" dirty="0" smtClean="0">
                          <a:latin typeface="+mn-lt"/>
                          <a:ea typeface="Calibri"/>
                          <a:cs typeface="Arial" pitchFamily="34" charset="0"/>
                        </a:rPr>
                        <a:t>Dejan Rančić, WP6 Leader</a:t>
                      </a:r>
                      <a:endParaRPr lang="en-US" sz="2000" dirty="0">
                        <a:latin typeface="+mn-lt"/>
                        <a:ea typeface="Calibri"/>
                        <a:cs typeface="Arial" pitchFamily="34" charset="0"/>
                      </a:endParaRPr>
                    </a:p>
                  </a:txBody>
                  <a:tcPr marL="68580" marR="68580" marT="0" marB="0"/>
                </a:tc>
              </a:tr>
              <a:tr h="351692">
                <a:tc>
                  <a:txBody>
                    <a:bodyPr/>
                    <a:lstStyle/>
                    <a:p>
                      <a:pPr>
                        <a:spcAft>
                          <a:spcPts val="300"/>
                        </a:spcAft>
                      </a:pPr>
                      <a:r>
                        <a:rPr lang="bs-Latn-BA" sz="2000"/>
                        <a:t>8</a:t>
                      </a:r>
                      <a:endParaRPr lang="en-US" sz="200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a:latin typeface="+mn-lt"/>
                          <a:ea typeface="Calibri"/>
                          <a:cs typeface="Arial" pitchFamily="34" charset="0"/>
                        </a:rPr>
                        <a:t>UNI</a:t>
                      </a:r>
                      <a:endParaRPr lang="en-US" sz="2000" dirty="0">
                        <a:latin typeface="+mn-lt"/>
                        <a:ea typeface="Calibri"/>
                        <a:cs typeface="Arial" pitchFamily="34" charset="0"/>
                      </a:endParaRPr>
                    </a:p>
                  </a:txBody>
                  <a:tcPr marL="68580" marR="68580" marT="0" marB="0"/>
                </a:tc>
                <a:tc>
                  <a:txBody>
                    <a:bodyPr/>
                    <a:lstStyle/>
                    <a:p>
                      <a:pPr>
                        <a:spcAft>
                          <a:spcPts val="300"/>
                        </a:spcAft>
                      </a:pPr>
                      <a:r>
                        <a:rPr lang="bs-Latn-BA" sz="2000" dirty="0" smtClean="0">
                          <a:latin typeface="+mn-lt"/>
                          <a:ea typeface="Calibri"/>
                          <a:cs typeface="Arial" pitchFamily="34" charset="0"/>
                        </a:rPr>
                        <a:t>Slaviša Trajković, WP7 Leader</a:t>
                      </a:r>
                      <a:endParaRPr lang="en-US" sz="2000" dirty="0">
                        <a:latin typeface="+mn-lt"/>
                        <a:ea typeface="Calibri"/>
                        <a:cs typeface="Arial" pitchFamily="34" charset="0"/>
                      </a:endParaRPr>
                    </a:p>
                  </a:txBody>
                  <a:tcPr marL="68580" marR="68580" marT="0" marB="0"/>
                </a:tc>
              </a:tr>
            </a:tbl>
          </a:graphicData>
        </a:graphic>
      </p:graphicFrame>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Quality Assurance Committee</a:t>
            </a:r>
            <a:endParaRPr lang="bs-Latn-BA" dirty="0">
              <a:solidFill>
                <a:srgbClr val="419182"/>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24</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graphicFrame>
        <p:nvGraphicFramePr>
          <p:cNvPr id="14" name="Table 13"/>
          <p:cNvGraphicFramePr>
            <a:graphicFrameLocks noGrp="1"/>
          </p:cNvGraphicFramePr>
          <p:nvPr/>
        </p:nvGraphicFramePr>
        <p:xfrm>
          <a:off x="304800" y="2362200"/>
          <a:ext cx="8305799" cy="1758460"/>
        </p:xfrm>
        <a:graphic>
          <a:graphicData uri="http://schemas.openxmlformats.org/drawingml/2006/table">
            <a:tbl>
              <a:tblPr>
                <a:tableStyleId>{35758FB7-9AC5-4552-8A53-C91805E547FA}</a:tableStyleId>
              </a:tblPr>
              <a:tblGrid>
                <a:gridCol w="553337"/>
                <a:gridCol w="2717502"/>
                <a:gridCol w="5034960"/>
              </a:tblGrid>
              <a:tr h="351692">
                <a:tc>
                  <a:txBody>
                    <a:bodyPr/>
                    <a:lstStyle/>
                    <a:p>
                      <a:pPr>
                        <a:spcAft>
                          <a:spcPts val="300"/>
                        </a:spcAft>
                      </a:pPr>
                      <a:r>
                        <a:rPr lang="bs-Latn-BA" sz="2000" b="1" dirty="0"/>
                        <a:t>No.</a:t>
                      </a:r>
                      <a:endParaRPr lang="en-US" sz="2000" b="1"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b="1" dirty="0"/>
                        <a:t>Acronym</a:t>
                      </a:r>
                      <a:endParaRPr lang="en-US" sz="2000" b="1"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b="1" dirty="0"/>
                        <a:t>Name</a:t>
                      </a:r>
                      <a:endParaRPr lang="en-US" sz="2000" b="1" dirty="0">
                        <a:latin typeface="Arial" pitchFamily="34" charset="0"/>
                        <a:ea typeface="Calibri"/>
                        <a:cs typeface="Arial" pitchFamily="34" charset="0"/>
                      </a:endParaRPr>
                    </a:p>
                  </a:txBody>
                  <a:tcPr marL="64979" marR="64979" marT="0" marB="0"/>
                </a:tc>
              </a:tr>
              <a:tr h="351692">
                <a:tc>
                  <a:txBody>
                    <a:bodyPr/>
                    <a:lstStyle/>
                    <a:p>
                      <a:pPr>
                        <a:spcAft>
                          <a:spcPts val="300"/>
                        </a:spcAft>
                      </a:pPr>
                      <a:r>
                        <a:rPr lang="bs-Latn-BA" sz="2000"/>
                        <a:t>1</a:t>
                      </a:r>
                      <a:endParaRPr lang="en-US" sz="200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a:t>UNI</a:t>
                      </a:r>
                      <a:endParaRPr lang="en-US" sz="2000"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kern="1200" dirty="0" smtClean="0">
                          <a:solidFill>
                            <a:schemeClr val="dk1"/>
                          </a:solidFill>
                          <a:latin typeface="+mn-lt"/>
                          <a:ea typeface="Calibri"/>
                          <a:cs typeface="Arial" pitchFamily="34" charset="0"/>
                        </a:rPr>
                        <a:t>Zoran Nikolić</a:t>
                      </a:r>
                      <a:endParaRPr lang="en-US" sz="2000" kern="1200" dirty="0">
                        <a:solidFill>
                          <a:schemeClr val="dk1"/>
                        </a:solidFill>
                        <a:latin typeface="+mn-lt"/>
                        <a:ea typeface="Calibri"/>
                        <a:cs typeface="Arial" pitchFamily="34" charset="0"/>
                      </a:endParaRPr>
                    </a:p>
                  </a:txBody>
                  <a:tcPr marL="64979" marR="64979" marT="0" marB="0"/>
                </a:tc>
              </a:tr>
              <a:tr h="351692">
                <a:tc>
                  <a:txBody>
                    <a:bodyPr/>
                    <a:lstStyle/>
                    <a:p>
                      <a:pPr>
                        <a:spcAft>
                          <a:spcPts val="300"/>
                        </a:spcAft>
                      </a:pPr>
                      <a:r>
                        <a:rPr lang="bs-Latn-BA" sz="2000"/>
                        <a:t>2</a:t>
                      </a:r>
                      <a:endParaRPr lang="en-US" sz="200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a:latin typeface="+mn-lt"/>
                          <a:ea typeface="Calibri"/>
                          <a:cs typeface="Arial" pitchFamily="34" charset="0"/>
                        </a:rPr>
                        <a:t>BOKU</a:t>
                      </a:r>
                      <a:endParaRPr lang="en-US" sz="2000" dirty="0">
                        <a:latin typeface="+mn-lt"/>
                        <a:ea typeface="Calibri"/>
                        <a:cs typeface="Arial" pitchFamily="34" charset="0"/>
                      </a:endParaRPr>
                    </a:p>
                  </a:txBody>
                  <a:tcPr marL="68580" marR="68580" marT="0" marB="0"/>
                </a:tc>
                <a:tc>
                  <a:txBody>
                    <a:bodyPr/>
                    <a:lstStyle/>
                    <a:p>
                      <a:pPr>
                        <a:spcAft>
                          <a:spcPts val="300"/>
                        </a:spcAft>
                      </a:pPr>
                      <a:r>
                        <a:rPr lang="bs-Latn-BA" sz="2000" dirty="0" smtClean="0">
                          <a:latin typeface="+mn-lt"/>
                          <a:ea typeface="Calibri"/>
                          <a:cs typeface="Arial" pitchFamily="34" charset="0"/>
                        </a:rPr>
                        <a:t>Kurt Glock</a:t>
                      </a:r>
                      <a:endParaRPr lang="en-US" sz="2000" dirty="0">
                        <a:latin typeface="+mn-lt"/>
                        <a:ea typeface="Calibri"/>
                        <a:cs typeface="Arial" pitchFamily="34" charset="0"/>
                      </a:endParaRPr>
                    </a:p>
                  </a:txBody>
                  <a:tcPr marL="68580" marR="68580" marT="0" marB="0"/>
                </a:tc>
              </a:tr>
              <a:tr h="351692">
                <a:tc>
                  <a:txBody>
                    <a:bodyPr/>
                    <a:lstStyle/>
                    <a:p>
                      <a:pPr>
                        <a:spcAft>
                          <a:spcPts val="300"/>
                        </a:spcAft>
                      </a:pPr>
                      <a:r>
                        <a:rPr lang="bs-Latn-BA" sz="2000"/>
                        <a:t>3</a:t>
                      </a:r>
                      <a:endParaRPr lang="en-US" sz="200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smtClean="0">
                          <a:latin typeface="+mn-lt"/>
                          <a:ea typeface="Calibri"/>
                          <a:cs typeface="Arial" pitchFamily="34" charset="0"/>
                        </a:rPr>
                        <a:t>MUHEC</a:t>
                      </a:r>
                      <a:endParaRPr lang="en-US" sz="2000" dirty="0">
                        <a:latin typeface="+mn-lt"/>
                        <a:ea typeface="Calibri"/>
                        <a:cs typeface="Arial" pitchFamily="34" charset="0"/>
                      </a:endParaRPr>
                    </a:p>
                  </a:txBody>
                  <a:tcPr marL="68580" marR="68580" marT="0" marB="0"/>
                </a:tc>
                <a:tc>
                  <a:txBody>
                    <a:bodyPr/>
                    <a:lstStyle/>
                    <a:p>
                      <a:pPr>
                        <a:spcAft>
                          <a:spcPts val="300"/>
                        </a:spcAft>
                      </a:pPr>
                      <a:r>
                        <a:rPr lang="bs-Latn-BA" sz="2000" dirty="0" smtClean="0">
                          <a:latin typeface="+mn-lt"/>
                          <a:ea typeface="Calibri"/>
                          <a:cs typeface="Arial" pitchFamily="34" charset="0"/>
                        </a:rPr>
                        <a:t>Sally Priest</a:t>
                      </a:r>
                      <a:endParaRPr lang="en-US" sz="2000" dirty="0">
                        <a:latin typeface="+mn-lt"/>
                        <a:ea typeface="Calibri"/>
                        <a:cs typeface="Arial" pitchFamily="34" charset="0"/>
                      </a:endParaRPr>
                    </a:p>
                  </a:txBody>
                  <a:tcPr marL="68580" marR="68580" marT="0" marB="0"/>
                </a:tc>
              </a:tr>
              <a:tr h="351692">
                <a:tc>
                  <a:txBody>
                    <a:bodyPr/>
                    <a:lstStyle/>
                    <a:p>
                      <a:pPr>
                        <a:spcAft>
                          <a:spcPts val="300"/>
                        </a:spcAft>
                      </a:pPr>
                      <a:r>
                        <a:rPr lang="bs-Latn-BA" sz="2000" dirty="0"/>
                        <a:t>4</a:t>
                      </a:r>
                      <a:endParaRPr lang="en-US" sz="2000"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smtClean="0">
                          <a:latin typeface="+mn-lt"/>
                          <a:ea typeface="Calibri"/>
                          <a:cs typeface="Arial" pitchFamily="34" charset="0"/>
                        </a:rPr>
                        <a:t>OE</a:t>
                      </a:r>
                      <a:endParaRPr lang="en-US" sz="2000" dirty="0">
                        <a:latin typeface="+mn-lt"/>
                        <a:ea typeface="Calibri"/>
                        <a:cs typeface="Arial" pitchFamily="34" charset="0"/>
                      </a:endParaRPr>
                    </a:p>
                  </a:txBody>
                  <a:tcPr marL="68580" marR="68580" marT="0" marB="0"/>
                </a:tc>
                <a:tc>
                  <a:txBody>
                    <a:bodyPr/>
                    <a:lstStyle/>
                    <a:p>
                      <a:pPr>
                        <a:spcAft>
                          <a:spcPts val="300"/>
                        </a:spcAft>
                      </a:pPr>
                      <a:r>
                        <a:rPr lang="bs-Latn-BA" sz="2000" kern="1200" dirty="0" smtClean="0">
                          <a:solidFill>
                            <a:schemeClr val="dk1"/>
                          </a:solidFill>
                          <a:latin typeface="+mn-lt"/>
                          <a:ea typeface="Calibri"/>
                          <a:cs typeface="Arial" pitchFamily="34" charset="0"/>
                        </a:rPr>
                        <a:t>Gabriella Farkas</a:t>
                      </a:r>
                      <a:endParaRPr lang="en-US" sz="2000" kern="1200" dirty="0">
                        <a:solidFill>
                          <a:schemeClr val="dk1"/>
                        </a:solidFill>
                        <a:latin typeface="+mn-lt"/>
                        <a:ea typeface="Calibri"/>
                        <a:cs typeface="Arial" pitchFamily="34" charset="0"/>
                      </a:endParaRPr>
                    </a:p>
                  </a:txBody>
                  <a:tcPr marL="68580" marR="68580" marT="0" marB="0"/>
                </a:tc>
              </a:tr>
            </a:tbl>
          </a:graphicData>
        </a:graphic>
      </p:graphicFrame>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Mobility Strand Team</a:t>
            </a:r>
            <a:endParaRPr lang="bs-Latn-BA" dirty="0">
              <a:solidFill>
                <a:srgbClr val="419182"/>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25</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graphicFrame>
        <p:nvGraphicFramePr>
          <p:cNvPr id="14" name="Table 13"/>
          <p:cNvGraphicFramePr>
            <a:graphicFrameLocks noGrp="1"/>
          </p:cNvGraphicFramePr>
          <p:nvPr/>
        </p:nvGraphicFramePr>
        <p:xfrm>
          <a:off x="304800" y="2362200"/>
          <a:ext cx="8305799" cy="2110152"/>
        </p:xfrm>
        <a:graphic>
          <a:graphicData uri="http://schemas.openxmlformats.org/drawingml/2006/table">
            <a:tbl>
              <a:tblPr>
                <a:tableStyleId>{35758FB7-9AC5-4552-8A53-C91805E547FA}</a:tableStyleId>
              </a:tblPr>
              <a:tblGrid>
                <a:gridCol w="553337"/>
                <a:gridCol w="2717502"/>
                <a:gridCol w="5034960"/>
              </a:tblGrid>
              <a:tr h="351692">
                <a:tc>
                  <a:txBody>
                    <a:bodyPr/>
                    <a:lstStyle/>
                    <a:p>
                      <a:pPr>
                        <a:spcAft>
                          <a:spcPts val="300"/>
                        </a:spcAft>
                      </a:pPr>
                      <a:r>
                        <a:rPr lang="bs-Latn-BA" sz="2000" b="1" dirty="0"/>
                        <a:t>No.</a:t>
                      </a:r>
                      <a:endParaRPr lang="en-US" sz="2000" b="1"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b="1" dirty="0"/>
                        <a:t>Acronym</a:t>
                      </a:r>
                      <a:endParaRPr lang="en-US" sz="2000" b="1"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b="1" dirty="0"/>
                        <a:t>Name</a:t>
                      </a:r>
                      <a:endParaRPr lang="en-US" sz="2000" b="1" dirty="0">
                        <a:latin typeface="Arial" pitchFamily="34" charset="0"/>
                        <a:ea typeface="Calibri"/>
                        <a:cs typeface="Arial" pitchFamily="34" charset="0"/>
                      </a:endParaRPr>
                    </a:p>
                  </a:txBody>
                  <a:tcPr marL="64979" marR="64979" marT="0" marB="0"/>
                </a:tc>
              </a:tr>
              <a:tr h="351692">
                <a:tc>
                  <a:txBody>
                    <a:bodyPr/>
                    <a:lstStyle/>
                    <a:p>
                      <a:pPr>
                        <a:spcAft>
                          <a:spcPts val="300"/>
                        </a:spcAft>
                      </a:pPr>
                      <a:r>
                        <a:rPr lang="bs-Latn-BA" sz="2000"/>
                        <a:t>1</a:t>
                      </a:r>
                      <a:endParaRPr lang="en-US" sz="200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a:t>UNI</a:t>
                      </a:r>
                      <a:endParaRPr lang="en-US" sz="2000"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smtClean="0"/>
                        <a:t>Ivica Manić</a:t>
                      </a:r>
                      <a:endParaRPr lang="en-US" sz="2000" dirty="0">
                        <a:latin typeface="Arial" pitchFamily="34" charset="0"/>
                        <a:ea typeface="Calibri"/>
                        <a:cs typeface="Arial" pitchFamily="34" charset="0"/>
                      </a:endParaRPr>
                    </a:p>
                  </a:txBody>
                  <a:tcPr marL="64979" marR="64979" marT="0" marB="0"/>
                </a:tc>
              </a:tr>
              <a:tr h="351692">
                <a:tc>
                  <a:txBody>
                    <a:bodyPr/>
                    <a:lstStyle/>
                    <a:p>
                      <a:pPr>
                        <a:spcAft>
                          <a:spcPts val="300"/>
                        </a:spcAft>
                      </a:pPr>
                      <a:r>
                        <a:rPr lang="bs-Latn-BA" sz="2000"/>
                        <a:t>2</a:t>
                      </a:r>
                      <a:endParaRPr lang="en-US" sz="200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smtClean="0">
                          <a:latin typeface="+mn-lt"/>
                          <a:ea typeface="Calibri"/>
                          <a:cs typeface="Arial" pitchFamily="34" charset="0"/>
                        </a:rPr>
                        <a:t>UNI</a:t>
                      </a:r>
                      <a:endParaRPr lang="en-US" sz="2000" dirty="0">
                        <a:latin typeface="+mn-lt"/>
                        <a:ea typeface="Calibri"/>
                        <a:cs typeface="Arial" pitchFamily="34" charset="0"/>
                      </a:endParaRPr>
                    </a:p>
                  </a:txBody>
                  <a:tcPr marL="68580" marR="68580" marT="0" marB="0"/>
                </a:tc>
                <a:tc>
                  <a:txBody>
                    <a:bodyPr/>
                    <a:lstStyle/>
                    <a:p>
                      <a:pPr>
                        <a:spcAft>
                          <a:spcPts val="300"/>
                        </a:spcAft>
                      </a:pPr>
                      <a:r>
                        <a:rPr lang="bs-Latn-BA" sz="2000" dirty="0" smtClean="0"/>
                        <a:t>Milan Gocić</a:t>
                      </a:r>
                      <a:endParaRPr lang="en-US" sz="2000" dirty="0">
                        <a:latin typeface="+mn-lt"/>
                        <a:ea typeface="Calibri"/>
                        <a:cs typeface="Arial" pitchFamily="34" charset="0"/>
                      </a:endParaRPr>
                    </a:p>
                  </a:txBody>
                  <a:tcPr marL="68580" marR="68580" marT="0" marB="0"/>
                </a:tc>
              </a:tr>
              <a:tr h="351692">
                <a:tc>
                  <a:txBody>
                    <a:bodyPr/>
                    <a:lstStyle/>
                    <a:p>
                      <a:pPr>
                        <a:spcAft>
                          <a:spcPts val="300"/>
                        </a:spcAft>
                      </a:pPr>
                      <a:r>
                        <a:rPr lang="bs-Latn-BA" sz="2000"/>
                        <a:t>3</a:t>
                      </a:r>
                      <a:endParaRPr lang="en-US" sz="200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smtClean="0">
                          <a:latin typeface="+mn-lt"/>
                          <a:ea typeface="Calibri"/>
                          <a:cs typeface="Arial" pitchFamily="34" charset="0"/>
                        </a:rPr>
                        <a:t>UNI</a:t>
                      </a:r>
                      <a:endParaRPr lang="en-US" sz="2000" dirty="0">
                        <a:latin typeface="+mn-lt"/>
                        <a:ea typeface="Calibri"/>
                        <a:cs typeface="Arial" pitchFamily="34" charset="0"/>
                      </a:endParaRPr>
                    </a:p>
                  </a:txBody>
                  <a:tcPr marL="68580" marR="68580" marT="0" marB="0"/>
                </a:tc>
                <a:tc>
                  <a:txBody>
                    <a:bodyPr/>
                    <a:lstStyle/>
                    <a:p>
                      <a:pPr>
                        <a:spcAft>
                          <a:spcPts val="300"/>
                        </a:spcAft>
                      </a:pPr>
                      <a:r>
                        <a:rPr lang="bs-Latn-BA" sz="2000" dirty="0" smtClean="0">
                          <a:latin typeface="+mn-lt"/>
                          <a:ea typeface="Calibri"/>
                          <a:cs typeface="Arial" pitchFamily="34" charset="0"/>
                        </a:rPr>
                        <a:t>Vesna Stankov-Jovanović</a:t>
                      </a:r>
                      <a:endParaRPr lang="en-US" sz="2000" dirty="0">
                        <a:latin typeface="+mn-lt"/>
                        <a:ea typeface="Calibri"/>
                        <a:cs typeface="Arial" pitchFamily="34" charset="0"/>
                      </a:endParaRPr>
                    </a:p>
                  </a:txBody>
                  <a:tcPr marL="68580" marR="68580" marT="0" marB="0"/>
                </a:tc>
              </a:tr>
              <a:tr h="351692">
                <a:tc>
                  <a:txBody>
                    <a:bodyPr/>
                    <a:lstStyle/>
                    <a:p>
                      <a:pPr>
                        <a:spcAft>
                          <a:spcPts val="300"/>
                        </a:spcAft>
                      </a:pPr>
                      <a:r>
                        <a:rPr lang="bs-Latn-BA" sz="2000" dirty="0"/>
                        <a:t>4</a:t>
                      </a:r>
                      <a:endParaRPr lang="en-US" sz="2000" dirty="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smtClean="0">
                          <a:latin typeface="+mn-lt"/>
                          <a:ea typeface="Calibri"/>
                          <a:cs typeface="Arial" pitchFamily="34" charset="0"/>
                        </a:rPr>
                        <a:t>UNI</a:t>
                      </a:r>
                      <a:endParaRPr lang="en-US" sz="2000" dirty="0">
                        <a:latin typeface="+mn-lt"/>
                        <a:ea typeface="Calibri"/>
                        <a:cs typeface="Arial" pitchFamily="34" charset="0"/>
                      </a:endParaRPr>
                    </a:p>
                  </a:txBody>
                  <a:tcPr marL="68580" marR="68580" marT="0" marB="0"/>
                </a:tc>
                <a:tc>
                  <a:txBody>
                    <a:bodyPr/>
                    <a:lstStyle/>
                    <a:p>
                      <a:pPr>
                        <a:spcAft>
                          <a:spcPts val="300"/>
                        </a:spcAft>
                      </a:pPr>
                      <a:r>
                        <a:rPr lang="bs-Latn-BA" sz="2000" dirty="0" smtClean="0">
                          <a:latin typeface="+mn-lt"/>
                          <a:ea typeface="Calibri"/>
                          <a:cs typeface="Arial" pitchFamily="34" charset="0"/>
                        </a:rPr>
                        <a:t>Slaviša Trajković</a:t>
                      </a:r>
                      <a:endParaRPr lang="en-US" sz="2000" dirty="0">
                        <a:latin typeface="+mn-lt"/>
                        <a:ea typeface="Calibri"/>
                        <a:cs typeface="Arial" pitchFamily="34" charset="0"/>
                      </a:endParaRPr>
                    </a:p>
                  </a:txBody>
                  <a:tcPr marL="68580" marR="68580" marT="0" marB="0"/>
                </a:tc>
              </a:tr>
              <a:tr h="351692">
                <a:tc>
                  <a:txBody>
                    <a:bodyPr/>
                    <a:lstStyle/>
                    <a:p>
                      <a:pPr>
                        <a:spcAft>
                          <a:spcPts val="300"/>
                        </a:spcAft>
                      </a:pPr>
                      <a:r>
                        <a:rPr lang="bs-Latn-BA" sz="2000"/>
                        <a:t>5</a:t>
                      </a:r>
                      <a:endParaRPr lang="en-US" sz="2000">
                        <a:latin typeface="Arial" pitchFamily="34" charset="0"/>
                        <a:ea typeface="Calibri"/>
                        <a:cs typeface="Arial" pitchFamily="34" charset="0"/>
                      </a:endParaRPr>
                    </a:p>
                  </a:txBody>
                  <a:tcPr marL="64979" marR="64979" marT="0" marB="0"/>
                </a:tc>
                <a:tc>
                  <a:txBody>
                    <a:bodyPr/>
                    <a:lstStyle/>
                    <a:p>
                      <a:pPr>
                        <a:spcAft>
                          <a:spcPts val="300"/>
                        </a:spcAft>
                      </a:pPr>
                      <a:r>
                        <a:rPr lang="bs-Latn-BA" sz="2000" dirty="0" smtClean="0">
                          <a:latin typeface="+mn-lt"/>
                          <a:ea typeface="Calibri"/>
                          <a:cs typeface="Arial" pitchFamily="34" charset="0"/>
                        </a:rPr>
                        <a:t>UNI</a:t>
                      </a:r>
                      <a:endParaRPr lang="en-US" sz="2000" dirty="0">
                        <a:latin typeface="+mn-lt"/>
                        <a:ea typeface="Calibri"/>
                        <a:cs typeface="Arial" pitchFamily="34" charset="0"/>
                      </a:endParaRPr>
                    </a:p>
                  </a:txBody>
                  <a:tcPr marL="68580" marR="68580" marT="0" marB="0"/>
                </a:tc>
                <a:tc>
                  <a:txBody>
                    <a:bodyPr/>
                    <a:lstStyle/>
                    <a:p>
                      <a:pPr>
                        <a:spcAft>
                          <a:spcPts val="300"/>
                        </a:spcAft>
                      </a:pPr>
                      <a:r>
                        <a:rPr lang="bs-Latn-BA" sz="2000" dirty="0" smtClean="0">
                          <a:latin typeface="+mn-lt"/>
                          <a:ea typeface="Calibri"/>
                          <a:cs typeface="Arial" pitchFamily="34" charset="0"/>
                        </a:rPr>
                        <a:t>Mionir Raos</a:t>
                      </a:r>
                      <a:endParaRPr lang="en-US" sz="2000" dirty="0">
                        <a:latin typeface="+mn-lt"/>
                        <a:ea typeface="Calibri"/>
                        <a:cs typeface="Arial" pitchFamily="34" charset="0"/>
                      </a:endParaRPr>
                    </a:p>
                  </a:txBody>
                  <a:tcPr marL="68580" marR="68580" marT="0" marB="0"/>
                </a:tc>
              </a:tr>
            </a:tbl>
          </a:graphicData>
        </a:graphic>
      </p:graphicFrame>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002060"/>
                </a:solidFill>
                <a:latin typeface="Book Antiqua" panose="02040602050305030304" pitchFamily="18" charset="0"/>
              </a:rPr>
              <a:t>Natural hazards</a:t>
            </a:r>
            <a:endParaRPr lang="bs-Latn-BA"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663660" y="6356350"/>
            <a:ext cx="2133600" cy="365125"/>
          </a:xfrm>
        </p:spPr>
        <p:txBody>
          <a:bodyPr/>
          <a:lstStyle/>
          <a:p>
            <a:fld id="{B6F15528-21DE-4FAA-801E-634DDDAF4B2B}" type="slidenum">
              <a:rPr lang="en-US" smtClean="0"/>
              <a:pPr/>
              <a:t>3</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pic>
        <p:nvPicPr>
          <p:cNvPr id="14" name="Picture 2" descr="Резултат слика за natural hazards"/>
          <p:cNvPicPr>
            <a:picLocks noChangeArrowheads="1"/>
          </p:cNvPicPr>
          <p:nvPr/>
        </p:nvPicPr>
        <p:blipFill>
          <a:blip r:embed="rId4" cstate="print"/>
          <a:srcRect/>
          <a:stretch>
            <a:fillRect/>
          </a:stretch>
        </p:blipFill>
        <p:spPr bwMode="auto">
          <a:xfrm>
            <a:off x="5977860" y="2819400"/>
            <a:ext cx="2843784" cy="2048256"/>
          </a:xfrm>
          <a:prstGeom prst="rect">
            <a:avLst/>
          </a:prstGeom>
          <a:noFill/>
        </p:spPr>
      </p:pic>
      <p:pic>
        <p:nvPicPr>
          <p:cNvPr id="15" name="Picture 4" descr="Резултат слика за natural hazards"/>
          <p:cNvPicPr>
            <a:picLocks noChangeArrowheads="1"/>
          </p:cNvPicPr>
          <p:nvPr/>
        </p:nvPicPr>
        <p:blipFill>
          <a:blip r:embed="rId5" cstate="print"/>
          <a:srcRect/>
          <a:stretch>
            <a:fillRect/>
          </a:stretch>
        </p:blipFill>
        <p:spPr bwMode="auto">
          <a:xfrm>
            <a:off x="5977859" y="4800599"/>
            <a:ext cx="2843784" cy="2048256"/>
          </a:xfrm>
          <a:prstGeom prst="rect">
            <a:avLst/>
          </a:prstGeom>
          <a:noFill/>
        </p:spPr>
      </p:pic>
      <p:pic>
        <p:nvPicPr>
          <p:cNvPr id="16" name="Picture 8" descr="Резултат слика за natural hazards"/>
          <p:cNvPicPr>
            <a:picLocks noChangeArrowheads="1"/>
          </p:cNvPicPr>
          <p:nvPr/>
        </p:nvPicPr>
        <p:blipFill>
          <a:blip r:embed="rId6" cstate="print"/>
          <a:srcRect/>
          <a:stretch>
            <a:fillRect/>
          </a:stretch>
        </p:blipFill>
        <p:spPr bwMode="auto">
          <a:xfrm>
            <a:off x="5977860" y="761999"/>
            <a:ext cx="2843784" cy="2048256"/>
          </a:xfrm>
          <a:prstGeom prst="rect">
            <a:avLst/>
          </a:prstGeom>
          <a:noFill/>
        </p:spPr>
      </p:pic>
      <p:pic>
        <p:nvPicPr>
          <p:cNvPr id="17" name="Picture 24" descr="https://upload.wikimedia.org/wikipedia/commons/6/6d/Puu_Oo_cropped.jpg"/>
          <p:cNvPicPr>
            <a:picLocks noChangeArrowheads="1"/>
          </p:cNvPicPr>
          <p:nvPr/>
        </p:nvPicPr>
        <p:blipFill>
          <a:blip r:embed="rId7" cstate="print"/>
          <a:srcRect/>
          <a:stretch>
            <a:fillRect/>
          </a:stretch>
        </p:blipFill>
        <p:spPr bwMode="auto">
          <a:xfrm>
            <a:off x="3158460" y="761999"/>
            <a:ext cx="2843784" cy="2048256"/>
          </a:xfrm>
          <a:prstGeom prst="rect">
            <a:avLst/>
          </a:prstGeom>
          <a:noFill/>
        </p:spPr>
      </p:pic>
      <p:pic>
        <p:nvPicPr>
          <p:cNvPr id="18" name="Picture 26" descr="Резултат слика за natural hazards"/>
          <p:cNvPicPr>
            <a:picLocks noChangeArrowheads="1"/>
          </p:cNvPicPr>
          <p:nvPr/>
        </p:nvPicPr>
        <p:blipFill>
          <a:blip r:embed="rId8" cstate="print"/>
          <a:srcRect/>
          <a:stretch>
            <a:fillRect/>
          </a:stretch>
        </p:blipFill>
        <p:spPr bwMode="auto">
          <a:xfrm>
            <a:off x="3158460" y="2819399"/>
            <a:ext cx="2843784" cy="2048256"/>
          </a:xfrm>
          <a:prstGeom prst="rect">
            <a:avLst/>
          </a:prstGeom>
          <a:noFill/>
        </p:spPr>
      </p:pic>
      <p:pic>
        <p:nvPicPr>
          <p:cNvPr id="19" name="Picture 28" descr="Резултат слика за natural hazards"/>
          <p:cNvPicPr>
            <a:picLocks noChangeArrowheads="1"/>
          </p:cNvPicPr>
          <p:nvPr/>
        </p:nvPicPr>
        <p:blipFill>
          <a:blip r:embed="rId9" cstate="print"/>
          <a:srcRect/>
          <a:stretch>
            <a:fillRect/>
          </a:stretch>
        </p:blipFill>
        <p:spPr bwMode="auto">
          <a:xfrm>
            <a:off x="339060" y="2743200"/>
            <a:ext cx="2843784" cy="2048256"/>
          </a:xfrm>
          <a:prstGeom prst="rect">
            <a:avLst/>
          </a:prstGeom>
          <a:noFill/>
        </p:spPr>
      </p:pic>
      <p:pic>
        <p:nvPicPr>
          <p:cNvPr id="20" name="Picture 32" descr="http://www.sekeljic.com/wp-content/uploads/2014/05/obrenovac-poplave.jpg"/>
          <p:cNvPicPr>
            <a:picLocks noChangeArrowheads="1"/>
          </p:cNvPicPr>
          <p:nvPr/>
        </p:nvPicPr>
        <p:blipFill>
          <a:blip r:embed="rId10" cstate="print"/>
          <a:srcRect/>
          <a:stretch>
            <a:fillRect/>
          </a:stretch>
        </p:blipFill>
        <p:spPr bwMode="auto">
          <a:xfrm>
            <a:off x="339060" y="762000"/>
            <a:ext cx="2843784" cy="2048256"/>
          </a:xfrm>
          <a:prstGeom prst="rect">
            <a:avLst/>
          </a:prstGeom>
          <a:noFill/>
        </p:spPr>
      </p:pic>
      <p:pic>
        <p:nvPicPr>
          <p:cNvPr id="21" name="Picture 36" descr="http://chrisskates.com/wp-content/uploads/2015/01/snow-storm-02.jpg"/>
          <p:cNvPicPr>
            <a:picLocks noChangeArrowheads="1"/>
          </p:cNvPicPr>
          <p:nvPr/>
        </p:nvPicPr>
        <p:blipFill>
          <a:blip r:embed="rId11" cstate="print"/>
          <a:srcRect/>
          <a:stretch>
            <a:fillRect/>
          </a:stretch>
        </p:blipFill>
        <p:spPr bwMode="auto">
          <a:xfrm>
            <a:off x="3158459" y="4800600"/>
            <a:ext cx="2843784" cy="2048256"/>
          </a:xfrm>
          <a:prstGeom prst="rect">
            <a:avLst/>
          </a:prstGeom>
          <a:noFill/>
        </p:spPr>
      </p:pic>
      <p:pic>
        <p:nvPicPr>
          <p:cNvPr id="22" name="Picture 38" descr="http://my.whirlwindsteel.com/Portals/205050/images/high%20winds.jpg"/>
          <p:cNvPicPr>
            <a:picLocks noChangeArrowheads="1"/>
          </p:cNvPicPr>
          <p:nvPr/>
        </p:nvPicPr>
        <p:blipFill>
          <a:blip r:embed="rId12" cstate="print"/>
          <a:srcRect/>
          <a:stretch>
            <a:fillRect/>
          </a:stretch>
        </p:blipFill>
        <p:spPr bwMode="auto">
          <a:xfrm>
            <a:off x="339060" y="4809744"/>
            <a:ext cx="2843784" cy="2048256"/>
          </a:xfrm>
          <a:prstGeom prst="rect">
            <a:avLst/>
          </a:prstGeom>
          <a:noFill/>
        </p:spPr>
      </p:pic>
      <p:sp>
        <p:nvSpPr>
          <p:cNvPr id="23" name="Rectangle 22"/>
          <p:cNvSpPr/>
          <p:nvPr/>
        </p:nvSpPr>
        <p:spPr>
          <a:xfrm>
            <a:off x="7654260" y="4343400"/>
            <a:ext cx="1043876" cy="369332"/>
          </a:xfrm>
          <a:prstGeom prst="rect">
            <a:avLst/>
          </a:prstGeom>
        </p:spPr>
        <p:txBody>
          <a:bodyPr wrap="none">
            <a:spAutoFit/>
          </a:bodyPr>
          <a:lstStyle/>
          <a:p>
            <a:pPr lvl="0">
              <a:buNone/>
            </a:pPr>
            <a:r>
              <a:rPr lang="sr-Latn-RS" sz="1800" b="1" dirty="0" smtClean="0">
                <a:solidFill>
                  <a:srgbClr val="C00000"/>
                </a:solidFill>
              </a:rPr>
              <a:t>t</a:t>
            </a:r>
            <a:r>
              <a:rPr lang="en-GB" sz="1800" b="1" dirty="0" err="1" smtClean="0">
                <a:solidFill>
                  <a:srgbClr val="C00000"/>
                </a:solidFill>
              </a:rPr>
              <a:t>ornado</a:t>
            </a:r>
            <a:endParaRPr lang="en-US" sz="1800" b="1" dirty="0">
              <a:solidFill>
                <a:srgbClr val="C00000"/>
              </a:solidFill>
            </a:endParaRPr>
          </a:p>
        </p:txBody>
      </p:sp>
      <p:sp>
        <p:nvSpPr>
          <p:cNvPr id="24" name="Rectangle 23"/>
          <p:cNvSpPr/>
          <p:nvPr/>
        </p:nvSpPr>
        <p:spPr>
          <a:xfrm>
            <a:off x="7120860" y="2343090"/>
            <a:ext cx="1685077" cy="369332"/>
          </a:xfrm>
          <a:prstGeom prst="rect">
            <a:avLst/>
          </a:prstGeom>
        </p:spPr>
        <p:txBody>
          <a:bodyPr wrap="none">
            <a:spAutoFit/>
          </a:bodyPr>
          <a:lstStyle/>
          <a:p>
            <a:pPr lvl="0">
              <a:buNone/>
            </a:pPr>
            <a:r>
              <a:rPr lang="sr-Latn-RS" sz="1800" b="1" dirty="0" smtClean="0">
                <a:solidFill>
                  <a:srgbClr val="C00000"/>
                </a:solidFill>
              </a:rPr>
              <a:t>thunderstorm</a:t>
            </a:r>
            <a:endParaRPr lang="en-US" sz="1800" b="1" dirty="0">
              <a:solidFill>
                <a:srgbClr val="C00000"/>
              </a:solidFill>
            </a:endParaRPr>
          </a:p>
        </p:txBody>
      </p:sp>
      <p:sp>
        <p:nvSpPr>
          <p:cNvPr id="25" name="Rectangle 24"/>
          <p:cNvSpPr/>
          <p:nvPr/>
        </p:nvSpPr>
        <p:spPr>
          <a:xfrm>
            <a:off x="7654260" y="6457890"/>
            <a:ext cx="1184940" cy="369332"/>
          </a:xfrm>
          <a:prstGeom prst="rect">
            <a:avLst/>
          </a:prstGeom>
        </p:spPr>
        <p:txBody>
          <a:bodyPr wrap="none">
            <a:spAutoFit/>
          </a:bodyPr>
          <a:lstStyle/>
          <a:p>
            <a:pPr lvl="0">
              <a:buNone/>
            </a:pPr>
            <a:r>
              <a:rPr lang="sr-Latn-RS" sz="1800" b="1" dirty="0" smtClean="0">
                <a:solidFill>
                  <a:srgbClr val="C00000"/>
                </a:solidFill>
              </a:rPr>
              <a:t>landslide</a:t>
            </a:r>
            <a:endParaRPr lang="en-US" sz="1800" b="1" dirty="0">
              <a:solidFill>
                <a:srgbClr val="C00000"/>
              </a:solidFill>
            </a:endParaRPr>
          </a:p>
        </p:txBody>
      </p:sp>
      <p:sp>
        <p:nvSpPr>
          <p:cNvPr id="26" name="Rectangle 25"/>
          <p:cNvSpPr/>
          <p:nvPr/>
        </p:nvSpPr>
        <p:spPr>
          <a:xfrm>
            <a:off x="4562088" y="4343400"/>
            <a:ext cx="1415772" cy="369332"/>
          </a:xfrm>
          <a:prstGeom prst="rect">
            <a:avLst/>
          </a:prstGeom>
        </p:spPr>
        <p:txBody>
          <a:bodyPr wrap="none">
            <a:spAutoFit/>
          </a:bodyPr>
          <a:lstStyle/>
          <a:p>
            <a:pPr lvl="0">
              <a:buNone/>
            </a:pPr>
            <a:r>
              <a:rPr lang="sr-Latn-RS" sz="1800" b="1" dirty="0" smtClean="0">
                <a:solidFill>
                  <a:srgbClr val="C00000"/>
                </a:solidFill>
              </a:rPr>
              <a:t>earthquake</a:t>
            </a:r>
            <a:endParaRPr lang="en-US" sz="1800" b="1" dirty="0">
              <a:solidFill>
                <a:srgbClr val="C00000"/>
              </a:solidFill>
            </a:endParaRPr>
          </a:p>
        </p:txBody>
      </p:sp>
      <p:sp>
        <p:nvSpPr>
          <p:cNvPr id="27" name="Rectangle 26"/>
          <p:cNvSpPr/>
          <p:nvPr/>
        </p:nvSpPr>
        <p:spPr>
          <a:xfrm>
            <a:off x="3920460" y="2343090"/>
            <a:ext cx="2095445" cy="369332"/>
          </a:xfrm>
          <a:prstGeom prst="rect">
            <a:avLst/>
          </a:prstGeom>
        </p:spPr>
        <p:txBody>
          <a:bodyPr wrap="none">
            <a:spAutoFit/>
          </a:bodyPr>
          <a:lstStyle/>
          <a:p>
            <a:pPr lvl="0">
              <a:buNone/>
            </a:pPr>
            <a:r>
              <a:rPr lang="sr-Latn-RS" sz="1800" b="1" dirty="0" smtClean="0">
                <a:solidFill>
                  <a:srgbClr val="C00000"/>
                </a:solidFill>
              </a:rPr>
              <a:t>volcanic eruption</a:t>
            </a:r>
            <a:endParaRPr lang="en-US" sz="1800" b="1" dirty="0">
              <a:solidFill>
                <a:srgbClr val="C00000"/>
              </a:solidFill>
            </a:endParaRPr>
          </a:p>
        </p:txBody>
      </p:sp>
      <p:sp>
        <p:nvSpPr>
          <p:cNvPr id="28" name="Rectangle 27"/>
          <p:cNvSpPr/>
          <p:nvPr/>
        </p:nvSpPr>
        <p:spPr>
          <a:xfrm>
            <a:off x="4151719" y="6457890"/>
            <a:ext cx="1826141" cy="369332"/>
          </a:xfrm>
          <a:prstGeom prst="rect">
            <a:avLst/>
          </a:prstGeom>
        </p:spPr>
        <p:txBody>
          <a:bodyPr wrap="none">
            <a:spAutoFit/>
          </a:bodyPr>
          <a:lstStyle/>
          <a:p>
            <a:pPr lvl="0">
              <a:buNone/>
            </a:pPr>
            <a:r>
              <a:rPr lang="sr-Latn-RS" sz="1800" b="1" dirty="0" smtClean="0">
                <a:solidFill>
                  <a:srgbClr val="C00000"/>
                </a:solidFill>
              </a:rPr>
              <a:t>heavy snowfall</a:t>
            </a:r>
            <a:endParaRPr lang="en-US" sz="1800" b="1" dirty="0">
              <a:solidFill>
                <a:srgbClr val="C00000"/>
              </a:solidFill>
            </a:endParaRPr>
          </a:p>
        </p:txBody>
      </p:sp>
      <p:sp>
        <p:nvSpPr>
          <p:cNvPr id="29" name="Rectangle 28"/>
          <p:cNvSpPr/>
          <p:nvPr/>
        </p:nvSpPr>
        <p:spPr>
          <a:xfrm>
            <a:off x="2015460" y="4343400"/>
            <a:ext cx="1056700" cy="369332"/>
          </a:xfrm>
          <a:prstGeom prst="rect">
            <a:avLst/>
          </a:prstGeom>
        </p:spPr>
        <p:txBody>
          <a:bodyPr wrap="none">
            <a:spAutoFit/>
          </a:bodyPr>
          <a:lstStyle/>
          <a:p>
            <a:pPr lvl="0">
              <a:buNone/>
            </a:pPr>
            <a:r>
              <a:rPr lang="sr-Latn-RS" sz="1800" b="1" dirty="0" smtClean="0">
                <a:solidFill>
                  <a:srgbClr val="C00000"/>
                </a:solidFill>
              </a:rPr>
              <a:t>drought</a:t>
            </a:r>
            <a:endParaRPr lang="en-US" sz="1800" b="1" dirty="0">
              <a:solidFill>
                <a:srgbClr val="C00000"/>
              </a:solidFill>
            </a:endParaRPr>
          </a:p>
        </p:txBody>
      </p:sp>
      <p:sp>
        <p:nvSpPr>
          <p:cNvPr id="30" name="Rectangle 29"/>
          <p:cNvSpPr/>
          <p:nvPr/>
        </p:nvSpPr>
        <p:spPr>
          <a:xfrm>
            <a:off x="2347019" y="2343090"/>
            <a:ext cx="748923" cy="369332"/>
          </a:xfrm>
          <a:prstGeom prst="rect">
            <a:avLst/>
          </a:prstGeom>
        </p:spPr>
        <p:txBody>
          <a:bodyPr wrap="none">
            <a:spAutoFit/>
          </a:bodyPr>
          <a:lstStyle/>
          <a:p>
            <a:pPr lvl="0">
              <a:buNone/>
            </a:pPr>
            <a:r>
              <a:rPr lang="sr-Latn-RS" sz="1800" b="1" dirty="0" smtClean="0">
                <a:solidFill>
                  <a:srgbClr val="C00000"/>
                </a:solidFill>
              </a:rPr>
              <a:t>flood</a:t>
            </a:r>
            <a:endParaRPr lang="en-US" sz="1800" b="1" dirty="0">
              <a:solidFill>
                <a:srgbClr val="C00000"/>
              </a:solidFill>
            </a:endParaRPr>
          </a:p>
        </p:txBody>
      </p:sp>
      <p:sp>
        <p:nvSpPr>
          <p:cNvPr id="31" name="Rectangle 30"/>
          <p:cNvSpPr/>
          <p:nvPr/>
        </p:nvSpPr>
        <p:spPr>
          <a:xfrm>
            <a:off x="1101060" y="6457890"/>
            <a:ext cx="1981199" cy="369332"/>
          </a:xfrm>
          <a:prstGeom prst="rect">
            <a:avLst/>
          </a:prstGeom>
        </p:spPr>
        <p:txBody>
          <a:bodyPr wrap="square">
            <a:spAutoFit/>
          </a:bodyPr>
          <a:lstStyle/>
          <a:p>
            <a:pPr lvl="0">
              <a:buNone/>
            </a:pPr>
            <a:r>
              <a:rPr lang="sr-Latn-RS" sz="1800" b="1" dirty="0" smtClean="0">
                <a:solidFill>
                  <a:srgbClr val="C00000"/>
                </a:solidFill>
              </a:rPr>
              <a:t>high wind speed</a:t>
            </a:r>
            <a:endParaRPr lang="en-US" sz="1800" b="1" dirty="0">
              <a:solidFill>
                <a:srgbClr val="C00000"/>
              </a:solidFill>
            </a:endParaRPr>
          </a:p>
        </p:txBody>
      </p:sp>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Natural hazards</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646237"/>
            <a:ext cx="8229600" cy="4525963"/>
          </a:xfrm>
        </p:spPr>
        <p:txBody>
          <a:bodyPr>
            <a:noAutofit/>
          </a:bodyPr>
          <a:lstStyle/>
          <a:p>
            <a:pPr algn="just">
              <a:buNone/>
            </a:pPr>
            <a:r>
              <a:rPr lang="sr-Latn-RS" sz="2000" dirty="0" smtClean="0">
                <a:solidFill>
                  <a:srgbClr val="002060"/>
                </a:solidFill>
                <a:latin typeface="Book Antiqua" panose="02040602050305030304" pitchFamily="18" charset="0"/>
              </a:rPr>
              <a:t>N</a:t>
            </a:r>
            <a:r>
              <a:rPr lang="en-US" sz="2000" dirty="0" err="1" smtClean="0">
                <a:solidFill>
                  <a:srgbClr val="002060"/>
                </a:solidFill>
                <a:latin typeface="Book Antiqua" panose="02040602050305030304" pitchFamily="18" charset="0"/>
              </a:rPr>
              <a:t>atural</a:t>
            </a:r>
            <a:r>
              <a:rPr lang="en-US" sz="2000" dirty="0" smtClean="0">
                <a:solidFill>
                  <a:srgbClr val="002060"/>
                </a:solidFill>
                <a:latin typeface="Book Antiqua" panose="02040602050305030304" pitchFamily="18" charset="0"/>
              </a:rPr>
              <a:t> hazards cause </a:t>
            </a:r>
            <a:r>
              <a:rPr lang="sr-Latn-RS" sz="2000" b="1" dirty="0" smtClean="0">
                <a:solidFill>
                  <a:srgbClr val="002060"/>
                </a:solidFill>
                <a:latin typeface="Book Antiqua" panose="02040602050305030304" pitchFamily="18" charset="0"/>
              </a:rPr>
              <a:t>directly</a:t>
            </a:r>
            <a:r>
              <a:rPr lang="sr-Latn-RS" sz="2000" dirty="0" smtClean="0">
                <a:solidFill>
                  <a:srgbClr val="002060"/>
                </a:solidFill>
                <a:latin typeface="Book Antiqua" panose="02040602050305030304" pitchFamily="18" charset="0"/>
              </a:rPr>
              <a:t> </a:t>
            </a:r>
            <a:r>
              <a:rPr lang="en-US" sz="2000" dirty="0" smtClean="0">
                <a:solidFill>
                  <a:srgbClr val="002060"/>
                </a:solidFill>
                <a:latin typeface="Book Antiqua" panose="02040602050305030304" pitchFamily="18" charset="0"/>
              </a:rPr>
              <a:t>significant loss of life</a:t>
            </a:r>
            <a:r>
              <a:rPr lang="sr-Latn-RS" sz="2000" dirty="0" smtClean="0">
                <a:solidFill>
                  <a:srgbClr val="002060"/>
                </a:solidFill>
                <a:latin typeface="Book Antiqua" panose="02040602050305030304" pitchFamily="18" charset="0"/>
              </a:rPr>
              <a:t>,</a:t>
            </a:r>
            <a:r>
              <a:rPr lang="en-US" sz="2000" dirty="0" smtClean="0">
                <a:solidFill>
                  <a:srgbClr val="002060"/>
                </a:solidFill>
                <a:latin typeface="Book Antiqua" panose="02040602050305030304" pitchFamily="18" charset="0"/>
              </a:rPr>
              <a:t> set back economic and social development</a:t>
            </a:r>
            <a:r>
              <a:rPr lang="sr-Latn-RS" sz="2000" dirty="0" smtClean="0">
                <a:solidFill>
                  <a:srgbClr val="002060"/>
                </a:solidFill>
                <a:latin typeface="Book Antiqua" panose="02040602050305030304" pitchFamily="18" charset="0"/>
              </a:rPr>
              <a:t>, </a:t>
            </a:r>
            <a:r>
              <a:rPr lang="en-US" sz="2000" dirty="0" err="1" smtClean="0">
                <a:solidFill>
                  <a:srgbClr val="002060"/>
                </a:solidFill>
                <a:latin typeface="Book Antiqua" panose="02040602050305030304" pitchFamily="18" charset="0"/>
              </a:rPr>
              <a:t>reduc</a:t>
            </a:r>
            <a:r>
              <a:rPr lang="sr-Latn-RS" sz="2000" dirty="0" smtClean="0">
                <a:solidFill>
                  <a:srgbClr val="002060"/>
                </a:solidFill>
                <a:latin typeface="Book Antiqua" panose="02040602050305030304" pitchFamily="18" charset="0"/>
              </a:rPr>
              <a:t>tions in</a:t>
            </a:r>
            <a:r>
              <a:rPr lang="en-US" sz="2000" dirty="0" smtClean="0">
                <a:solidFill>
                  <a:srgbClr val="002060"/>
                </a:solidFill>
                <a:latin typeface="Book Antiqua" panose="02040602050305030304" pitchFamily="18" charset="0"/>
              </a:rPr>
              <a:t> crop</a:t>
            </a:r>
            <a:r>
              <a:rPr lang="sr-Latn-RS" sz="2000" dirty="0" smtClean="0">
                <a:solidFill>
                  <a:srgbClr val="002060"/>
                </a:solidFill>
                <a:latin typeface="Book Antiqua" panose="02040602050305030304" pitchFamily="18" charset="0"/>
              </a:rPr>
              <a:t> yields, destruction of homes and other infrastructure and </a:t>
            </a:r>
            <a:r>
              <a:rPr lang="sr-Latn-RS" sz="2000" b="1" dirty="0" smtClean="0">
                <a:solidFill>
                  <a:srgbClr val="002060"/>
                </a:solidFill>
                <a:latin typeface="Book Antiqua" panose="02040602050305030304" pitchFamily="18" charset="0"/>
              </a:rPr>
              <a:t>indirectly</a:t>
            </a:r>
            <a:r>
              <a:rPr lang="sr-Latn-RS" sz="2000" dirty="0" smtClean="0">
                <a:solidFill>
                  <a:srgbClr val="002060"/>
                </a:solidFill>
                <a:latin typeface="Book Antiqua" panose="02040602050305030304" pitchFamily="18" charset="0"/>
              </a:rPr>
              <a:t> </a:t>
            </a:r>
            <a:r>
              <a:rPr lang="en-US" sz="2000" dirty="0" smtClean="0">
                <a:solidFill>
                  <a:srgbClr val="002060"/>
                </a:solidFill>
                <a:latin typeface="Book Antiqua" panose="02040602050305030304" pitchFamily="18" charset="0"/>
              </a:rPr>
              <a:t>increase</a:t>
            </a:r>
            <a:r>
              <a:rPr lang="sr-Latn-RS" sz="2000" dirty="0" smtClean="0">
                <a:solidFill>
                  <a:srgbClr val="002060"/>
                </a:solidFill>
                <a:latin typeface="Book Antiqua" panose="02040602050305030304" pitchFamily="18" charset="0"/>
              </a:rPr>
              <a:t>d </a:t>
            </a:r>
            <a:r>
              <a:rPr lang="en-US" sz="2000" dirty="0" smtClean="0">
                <a:solidFill>
                  <a:srgbClr val="002060"/>
                </a:solidFill>
                <a:latin typeface="Book Antiqua" panose="02040602050305030304" pitchFamily="18" charset="0"/>
              </a:rPr>
              <a:t>food prices and food insecurity</a:t>
            </a:r>
            <a:r>
              <a:rPr lang="sr-Latn-RS" sz="2000" dirty="0" smtClean="0">
                <a:solidFill>
                  <a:srgbClr val="002060"/>
                </a:solidFill>
                <a:latin typeface="Book Antiqua" panose="02040602050305030304" pitchFamily="18" charset="0"/>
              </a:rPr>
              <a:t>.</a:t>
            </a:r>
          </a:p>
          <a:p>
            <a:pPr algn="just">
              <a:buNone/>
            </a:pPr>
            <a:endParaRPr lang="sr-Latn-RS" sz="2000" dirty="0" smtClean="0">
              <a:solidFill>
                <a:srgbClr val="002060"/>
              </a:solidFill>
              <a:latin typeface="Book Antiqua" panose="02040602050305030304" pitchFamily="18" charset="0"/>
            </a:endParaRPr>
          </a:p>
          <a:p>
            <a:pPr algn="just">
              <a:buNone/>
            </a:pPr>
            <a:r>
              <a:rPr lang="en-US" sz="2000" b="1" dirty="0" smtClean="0">
                <a:solidFill>
                  <a:srgbClr val="002060"/>
                </a:solidFill>
                <a:latin typeface="Book Antiqua" panose="02040602050305030304" pitchFamily="18" charset="0"/>
              </a:rPr>
              <a:t>We cannot avoid </a:t>
            </a:r>
            <a:r>
              <a:rPr lang="sr-Latn-RS" sz="2000" b="1" dirty="0" smtClean="0">
                <a:solidFill>
                  <a:srgbClr val="002060"/>
                </a:solidFill>
                <a:latin typeface="Book Antiqua" panose="02040602050305030304" pitchFamily="18" charset="0"/>
              </a:rPr>
              <a:t>natural </a:t>
            </a:r>
            <a:r>
              <a:rPr lang="en-US" sz="2000" b="1" dirty="0" smtClean="0">
                <a:solidFill>
                  <a:srgbClr val="002060"/>
                </a:solidFill>
                <a:latin typeface="Book Antiqua" panose="02040602050305030304" pitchFamily="18" charset="0"/>
              </a:rPr>
              <a:t>hazards</a:t>
            </a:r>
            <a:r>
              <a:rPr lang="sr-Latn-RS" sz="2000" b="1" dirty="0" smtClean="0">
                <a:solidFill>
                  <a:srgbClr val="002060"/>
                </a:solidFill>
                <a:latin typeface="Book Antiqua" panose="02040602050305030304" pitchFamily="18" charset="0"/>
              </a:rPr>
              <a:t>,</a:t>
            </a:r>
            <a:r>
              <a:rPr lang="en-GB" sz="2000" b="1" dirty="0" smtClean="0">
                <a:solidFill>
                  <a:srgbClr val="002060"/>
                </a:solidFill>
                <a:latin typeface="Book Antiqua" panose="02040602050305030304" pitchFamily="18" charset="0"/>
              </a:rPr>
              <a:t> </a:t>
            </a:r>
            <a:r>
              <a:rPr lang="en-US" sz="2000" b="1" dirty="0" smtClean="0">
                <a:solidFill>
                  <a:srgbClr val="002060"/>
                </a:solidFill>
                <a:latin typeface="Book Antiqua" panose="02040602050305030304" pitchFamily="18" charset="0"/>
              </a:rPr>
              <a:t>but we can prevent them from becoming disasters</a:t>
            </a:r>
            <a:r>
              <a:rPr lang="sr-Latn-RS" sz="2000" b="1" dirty="0" smtClean="0">
                <a:solidFill>
                  <a:srgbClr val="002060"/>
                </a:solidFill>
                <a:latin typeface="Book Antiqua" panose="02040602050305030304" pitchFamily="18" charset="0"/>
              </a:rPr>
              <a:t>.</a:t>
            </a:r>
            <a:r>
              <a:rPr lang="en-US" sz="2000" b="1" dirty="0" smtClean="0">
                <a:solidFill>
                  <a:srgbClr val="002060"/>
                </a:solidFill>
                <a:latin typeface="Book Antiqua" panose="02040602050305030304" pitchFamily="18" charset="0"/>
              </a:rPr>
              <a:t> </a:t>
            </a:r>
            <a:endParaRPr lang="sr-Latn-RS" sz="2000" b="1" dirty="0" smtClean="0">
              <a:solidFill>
                <a:srgbClr val="002060"/>
              </a:solidFill>
              <a:latin typeface="Book Antiqua" panose="02040602050305030304" pitchFamily="18" charset="0"/>
            </a:endParaRPr>
          </a:p>
          <a:p>
            <a:pPr algn="just">
              <a:buNone/>
            </a:pPr>
            <a:endParaRPr lang="sr-Latn-RS" sz="2000" b="1" dirty="0" smtClean="0">
              <a:solidFill>
                <a:srgbClr val="002060"/>
              </a:solidFill>
              <a:latin typeface="Book Antiqua" panose="02040602050305030304" pitchFamily="18" charset="0"/>
            </a:endParaRPr>
          </a:p>
          <a:p>
            <a:pPr algn="just">
              <a:buNone/>
            </a:pPr>
            <a:r>
              <a:rPr lang="en-GB" sz="2000" dirty="0" smtClean="0">
                <a:solidFill>
                  <a:srgbClr val="002060"/>
                </a:solidFill>
                <a:latin typeface="Book Antiqua" panose="02040602050305030304" pitchFamily="18" charset="0"/>
              </a:rPr>
              <a:t>More than 1.5 billion people have been affected by disasters in various ways and the total economic loss was more than $1.3 trillion (Sendai Framework for Disaster Risk Reduction 2015-2030). Between 2002 and 2014 natural disasters in the EU caused over 80000 deaths and over €100 billion of economic losses. </a:t>
            </a:r>
            <a:endParaRPr lang="sr-Latn-RS" sz="2000" dirty="0" smtClean="0">
              <a:solidFill>
                <a:srgbClr val="002060"/>
              </a:solidFill>
              <a:latin typeface="Book Antiqua" panose="02040602050305030304" pitchFamily="18" charset="0"/>
            </a:endParaRPr>
          </a:p>
          <a:p>
            <a:pPr algn="just">
              <a:buNone/>
            </a:pPr>
            <a:endParaRPr lang="sr-Latn-RS" sz="2000" b="1"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Motivation</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646237"/>
            <a:ext cx="8229600" cy="4525963"/>
          </a:xfrm>
        </p:spPr>
        <p:txBody>
          <a:bodyPr>
            <a:noAutofit/>
          </a:bodyPr>
          <a:lstStyle/>
          <a:p>
            <a:pPr algn="just">
              <a:buNone/>
            </a:pPr>
            <a:r>
              <a:rPr lang="sr-Latn-RS" sz="2000" b="1" dirty="0" smtClean="0">
                <a:solidFill>
                  <a:srgbClr val="002060"/>
                </a:solidFill>
                <a:latin typeface="Book Antiqua" panose="02040602050305030304" pitchFamily="18" charset="0"/>
              </a:rPr>
              <a:t>M</a:t>
            </a:r>
            <a:r>
              <a:rPr lang="en-GB" sz="2000" b="1" dirty="0" err="1" smtClean="0">
                <a:solidFill>
                  <a:srgbClr val="002060"/>
                </a:solidFill>
                <a:latin typeface="Book Antiqua" panose="02040602050305030304" pitchFamily="18" charset="0"/>
              </a:rPr>
              <a:t>anagement</a:t>
            </a:r>
            <a:r>
              <a:rPr lang="en-GB" sz="2000" b="1" dirty="0" smtClean="0">
                <a:solidFill>
                  <a:srgbClr val="002060"/>
                </a:solidFill>
                <a:latin typeface="Book Antiqua" panose="02040602050305030304" pitchFamily="18" charset="0"/>
              </a:rPr>
              <a:t> of natural disasters became the greatest global challenge and an indispensable requirement for sustainable development</a:t>
            </a:r>
            <a:r>
              <a:rPr lang="en-GB" sz="2000" dirty="0" smtClean="0">
                <a:solidFill>
                  <a:srgbClr val="002060"/>
                </a:solidFill>
                <a:latin typeface="Book Antiqua" panose="02040602050305030304" pitchFamily="18" charset="0"/>
              </a:rPr>
              <a:t> and is set as a goal both in Europe 2020 (target 3. climate change) and the 2030 agenda for Sustainable Development United Nations (“Goal 13. Take urgent action to combat climate change and its impacts“).</a:t>
            </a:r>
            <a:endParaRPr lang="sr-Latn-RS" sz="2000" dirty="0" smtClean="0">
              <a:solidFill>
                <a:srgbClr val="002060"/>
              </a:solidFill>
              <a:latin typeface="Book Antiqua" panose="02040602050305030304" pitchFamily="18" charset="0"/>
            </a:endParaRPr>
          </a:p>
          <a:p>
            <a:pPr algn="just">
              <a:buNone/>
            </a:pPr>
            <a:endParaRPr lang="sr-Latn-RS" sz="2000" dirty="0" smtClean="0">
              <a:solidFill>
                <a:srgbClr val="002060"/>
              </a:solidFill>
              <a:latin typeface="Book Antiqua" panose="02040602050305030304" pitchFamily="18" charset="0"/>
            </a:endParaRPr>
          </a:p>
          <a:p>
            <a:pPr algn="just">
              <a:buNone/>
            </a:pPr>
            <a:r>
              <a:rPr lang="en-GB" sz="2000" dirty="0" smtClean="0">
                <a:solidFill>
                  <a:srgbClr val="002060"/>
                </a:solidFill>
                <a:latin typeface="Book Antiqua" panose="02040602050305030304" pitchFamily="18" charset="0"/>
              </a:rPr>
              <a:t>WB countries should above all develop new </a:t>
            </a:r>
            <a:r>
              <a:rPr lang="sr-Latn-RS" sz="2000" dirty="0" smtClean="0">
                <a:solidFill>
                  <a:srgbClr val="002060"/>
                </a:solidFill>
                <a:latin typeface="Book Antiqua" panose="02040602050305030304" pitchFamily="18" charset="0"/>
              </a:rPr>
              <a:t>or </a:t>
            </a:r>
            <a:r>
              <a:rPr lang="en-GB" sz="2000" dirty="0" smtClean="0">
                <a:solidFill>
                  <a:srgbClr val="002060"/>
                </a:solidFill>
                <a:latin typeface="Book Antiqua" panose="02040602050305030304" pitchFamily="18" charset="0"/>
              </a:rPr>
              <a:t>improve the existing education in this field, to raise technical capacity and accomplish creation of more efficient systems for better response when natural disasters occur.</a:t>
            </a:r>
            <a:endParaRPr lang="en-US" sz="20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5</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7100"/>
            <a:ext cx="8229600" cy="749300"/>
          </a:xfrm>
        </p:spPr>
        <p:txBody>
          <a:bodyPr>
            <a:normAutofit fontScale="90000"/>
          </a:bodyPr>
          <a:lstStyle/>
          <a:p>
            <a:r>
              <a:rPr lang="bs-Latn-BA" dirty="0" smtClean="0">
                <a:solidFill>
                  <a:srgbClr val="419182"/>
                </a:solidFill>
                <a:latin typeface="Book Antiqua" panose="02040602050305030304" pitchFamily="18" charset="0"/>
              </a:rPr>
              <a:t>Overall Broader Objective</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lgn="just">
              <a:buNone/>
            </a:pPr>
            <a:endParaRPr lang="sr-Latn-RS" altLang="en-US" b="1" dirty="0" smtClean="0">
              <a:solidFill>
                <a:srgbClr val="002060"/>
              </a:solidFill>
              <a:latin typeface="Book Antiqua" panose="02040602050305030304" pitchFamily="18" charset="0"/>
            </a:endParaRPr>
          </a:p>
          <a:p>
            <a:pPr marL="0" indent="0" algn="just">
              <a:buNone/>
            </a:pPr>
            <a:endParaRPr lang="sr-Latn-RS" altLang="en-US" b="1" dirty="0" smtClean="0">
              <a:solidFill>
                <a:srgbClr val="002060"/>
              </a:solidFill>
              <a:latin typeface="Book Antiqua" panose="02040602050305030304" pitchFamily="18" charset="0"/>
            </a:endParaRPr>
          </a:p>
          <a:p>
            <a:pPr marL="0" indent="0" algn="just">
              <a:buNone/>
            </a:pPr>
            <a:r>
              <a:rPr lang="en-GB" altLang="en-US" b="1" dirty="0" smtClean="0">
                <a:solidFill>
                  <a:srgbClr val="002060"/>
                </a:solidFill>
                <a:latin typeface="Book Antiqua" panose="02040602050305030304" pitchFamily="18" charset="0"/>
              </a:rPr>
              <a:t>Education of experts for prevention and management of natural disasters in the region of Western Balkan (WB) according to the national and EU policies.</a:t>
            </a:r>
            <a:endParaRPr lang="sr-Latn-RS" altLang="en-US" b="1" dirty="0" smtClean="0">
              <a:solidFill>
                <a:srgbClr val="002060"/>
              </a:solidFill>
              <a:latin typeface="Book Antiqua" panose="02040602050305030304" pitchFamily="18" charset="0"/>
            </a:endParaRPr>
          </a:p>
          <a:p>
            <a:pPr>
              <a:buNone/>
            </a:pPr>
            <a:endParaRPr lang="sr-Latn-RS"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Specific Objectives</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p:txBody>
          <a:bodyPr>
            <a:noAutofit/>
          </a:bodyPr>
          <a:lstStyle/>
          <a:p>
            <a:pPr lvl="0" algn="just"/>
            <a:r>
              <a:rPr lang="sr-Latn-RS" sz="2600" b="1" dirty="0" smtClean="0">
                <a:solidFill>
                  <a:srgbClr val="002060"/>
                </a:solidFill>
                <a:latin typeface="Book Antiqua" panose="02040602050305030304" pitchFamily="18" charset="0"/>
              </a:rPr>
              <a:t>I</a:t>
            </a:r>
            <a:r>
              <a:rPr lang="en-GB" sz="2600" b="1" dirty="0" err="1" smtClean="0">
                <a:solidFill>
                  <a:srgbClr val="002060"/>
                </a:solidFill>
                <a:latin typeface="Book Antiqua" panose="02040602050305030304" pitchFamily="18" charset="0"/>
              </a:rPr>
              <a:t>dentification</a:t>
            </a:r>
            <a:r>
              <a:rPr lang="en-GB" sz="2600" b="1" dirty="0" smtClean="0">
                <a:solidFill>
                  <a:srgbClr val="002060"/>
                </a:solidFill>
                <a:latin typeface="Book Antiqua" panose="02040602050305030304" pitchFamily="18" charset="0"/>
              </a:rPr>
              <a:t> </a:t>
            </a:r>
            <a:r>
              <a:rPr lang="en-GB" sz="2600" b="1" dirty="0" smtClean="0">
                <a:solidFill>
                  <a:srgbClr val="002060"/>
                </a:solidFill>
                <a:latin typeface="Book Antiqua" panose="02040602050305030304" pitchFamily="18" charset="0"/>
              </a:rPr>
              <a:t>of natural disasters </a:t>
            </a:r>
            <a:r>
              <a:rPr lang="en-GB" sz="2600" dirty="0" smtClean="0">
                <a:solidFill>
                  <a:srgbClr val="002060"/>
                </a:solidFill>
                <a:latin typeface="Book Antiqua" panose="02040602050305030304" pitchFamily="18" charset="0"/>
              </a:rPr>
              <a:t>to be managed in WB region and all aspects of prevention and consequences in order to define specific competencies for professional practice</a:t>
            </a:r>
            <a:endParaRPr lang="en-US" sz="2600" dirty="0" smtClean="0">
              <a:solidFill>
                <a:srgbClr val="002060"/>
              </a:solidFill>
              <a:latin typeface="Book Antiqua" panose="02040602050305030304" pitchFamily="18" charset="0"/>
            </a:endParaRPr>
          </a:p>
          <a:p>
            <a:pPr lvl="0" algn="just"/>
            <a:r>
              <a:rPr lang="en-GB" sz="2600" dirty="0" smtClean="0">
                <a:solidFill>
                  <a:srgbClr val="002060"/>
                </a:solidFill>
                <a:latin typeface="Book Antiqua" panose="02040602050305030304" pitchFamily="18" charset="0"/>
              </a:rPr>
              <a:t>Develop</a:t>
            </a:r>
            <a:r>
              <a:rPr lang="sr-Latn-RS" sz="2600" dirty="0" smtClean="0">
                <a:solidFill>
                  <a:srgbClr val="002060"/>
                </a:solidFill>
                <a:latin typeface="Book Antiqua" panose="02040602050305030304" pitchFamily="18" charset="0"/>
              </a:rPr>
              <a:t>ment</a:t>
            </a:r>
            <a:r>
              <a:rPr lang="en-GB" sz="2600" dirty="0" smtClean="0">
                <a:solidFill>
                  <a:srgbClr val="002060"/>
                </a:solidFill>
                <a:latin typeface="Book Antiqua" panose="02040602050305030304" pitchFamily="18" charset="0"/>
              </a:rPr>
              <a:t> and implement</a:t>
            </a:r>
            <a:r>
              <a:rPr lang="sr-Latn-RS" sz="2600" dirty="0" smtClean="0">
                <a:solidFill>
                  <a:srgbClr val="002060"/>
                </a:solidFill>
                <a:latin typeface="Book Antiqua" panose="02040602050305030304" pitchFamily="18" charset="0"/>
              </a:rPr>
              <a:t>ation</a:t>
            </a:r>
            <a:r>
              <a:rPr lang="en-GB" sz="2600" dirty="0" smtClean="0">
                <a:solidFill>
                  <a:srgbClr val="002060"/>
                </a:solidFill>
                <a:latin typeface="Book Antiqua" panose="02040602050305030304" pitchFamily="18" charset="0"/>
              </a:rPr>
              <a:t> of the </a:t>
            </a:r>
            <a:r>
              <a:rPr lang="en-GB" sz="2600" b="1" dirty="0" smtClean="0">
                <a:solidFill>
                  <a:srgbClr val="002060"/>
                </a:solidFill>
                <a:latin typeface="Book Antiqua" panose="02040602050305030304" pitchFamily="18" charset="0"/>
              </a:rPr>
              <a:t>new advanced master curricula in Natural Disasters Risk Management</a:t>
            </a:r>
            <a:r>
              <a:rPr lang="en-GB" sz="2600" dirty="0" smtClean="0">
                <a:solidFill>
                  <a:srgbClr val="002060"/>
                </a:solidFill>
                <a:latin typeface="Book Antiqua" panose="02040602050305030304" pitchFamily="18" charset="0"/>
              </a:rPr>
              <a:t> (NDRM) in line with the Bologna requirements and national accreditation standards </a:t>
            </a:r>
            <a:endParaRPr lang="en-US" sz="2600" dirty="0" smtClean="0">
              <a:solidFill>
                <a:srgbClr val="002060"/>
              </a:solidFill>
              <a:latin typeface="Book Antiqua" panose="02040602050305030304" pitchFamily="18" charset="0"/>
            </a:endParaRPr>
          </a:p>
          <a:p>
            <a:pPr algn="just"/>
            <a:r>
              <a:rPr lang="en-GB" sz="2600" b="1" dirty="0" smtClean="0">
                <a:solidFill>
                  <a:srgbClr val="002060"/>
                </a:solidFill>
                <a:latin typeface="Book Antiqua" panose="02040602050305030304" pitchFamily="18" charset="0"/>
              </a:rPr>
              <a:t>Develop</a:t>
            </a:r>
            <a:r>
              <a:rPr lang="sr-Latn-RS" sz="2600" b="1" dirty="0" smtClean="0">
                <a:solidFill>
                  <a:srgbClr val="002060"/>
                </a:solidFill>
                <a:latin typeface="Book Antiqua" panose="02040602050305030304" pitchFamily="18" charset="0"/>
              </a:rPr>
              <a:t>ment</a:t>
            </a:r>
            <a:r>
              <a:rPr lang="en-GB" sz="2600" b="1" dirty="0" smtClean="0">
                <a:solidFill>
                  <a:srgbClr val="002060"/>
                </a:solidFill>
                <a:latin typeface="Book Antiqua" panose="02040602050305030304" pitchFamily="18" charset="0"/>
              </a:rPr>
              <a:t> of trainings </a:t>
            </a:r>
            <a:r>
              <a:rPr lang="en-GB" sz="2600" dirty="0" smtClean="0">
                <a:solidFill>
                  <a:srgbClr val="002060"/>
                </a:solidFill>
                <a:latin typeface="Book Antiqua" panose="02040602050305030304" pitchFamily="18" charset="0"/>
              </a:rPr>
              <a:t>for the public sector and citizens for reaction in case of various natural disasters</a:t>
            </a:r>
            <a:endParaRPr lang="bs-Latn-BA" sz="26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7</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Project Realisation</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p:txBody>
          <a:bodyPr>
            <a:noAutofit/>
          </a:bodyPr>
          <a:lstStyle/>
          <a:p>
            <a:pPr algn="just"/>
            <a:r>
              <a:rPr lang="sr-Latn-RS" sz="2200" b="1" dirty="0" smtClean="0">
                <a:solidFill>
                  <a:srgbClr val="002060"/>
                </a:solidFill>
                <a:latin typeface="Book Antiqua" panose="02040602050305030304" pitchFamily="18" charset="0"/>
              </a:rPr>
              <a:t>I</a:t>
            </a:r>
            <a:r>
              <a:rPr lang="en-GB" sz="2200" b="1" dirty="0" err="1" smtClean="0">
                <a:solidFill>
                  <a:srgbClr val="002060"/>
                </a:solidFill>
                <a:latin typeface="Book Antiqua" panose="02040602050305030304" pitchFamily="18" charset="0"/>
              </a:rPr>
              <a:t>dentification</a:t>
            </a:r>
            <a:r>
              <a:rPr lang="en-GB" sz="2200" b="1" dirty="0" smtClean="0">
                <a:solidFill>
                  <a:srgbClr val="002060"/>
                </a:solidFill>
                <a:latin typeface="Book Antiqua" panose="02040602050305030304" pitchFamily="18" charset="0"/>
              </a:rPr>
              <a:t> and analysis of WB problems and needs in NDRM</a:t>
            </a:r>
            <a:r>
              <a:rPr lang="en-GB" sz="2200" dirty="0" smtClean="0">
                <a:solidFill>
                  <a:srgbClr val="002060"/>
                </a:solidFill>
                <a:latin typeface="Book Antiqua" panose="02040602050305030304" pitchFamily="18" charset="0"/>
              </a:rPr>
              <a:t>, comparison of best practices in EU and WB, determination of discrepancy level of NDRM in EU and WB (by May 2017)</a:t>
            </a:r>
            <a:r>
              <a:rPr lang="sr-Latn-RS" sz="2200" dirty="0" smtClean="0">
                <a:solidFill>
                  <a:srgbClr val="002060"/>
                </a:solidFill>
                <a:latin typeface="Book Antiqua" panose="02040602050305030304" pitchFamily="18" charset="0"/>
              </a:rPr>
              <a:t>.</a:t>
            </a:r>
            <a:endParaRPr lang="en-US" sz="2200" dirty="0" smtClean="0">
              <a:solidFill>
                <a:srgbClr val="002060"/>
              </a:solidFill>
              <a:latin typeface="Book Antiqua" panose="02040602050305030304" pitchFamily="18" charset="0"/>
            </a:endParaRPr>
          </a:p>
          <a:p>
            <a:pPr algn="just"/>
            <a:r>
              <a:rPr lang="sr-Latn-RS" sz="2200" b="1" dirty="0" smtClean="0">
                <a:solidFill>
                  <a:srgbClr val="002060"/>
                </a:solidFill>
                <a:latin typeface="Book Antiqua" panose="02040602050305030304" pitchFamily="18" charset="0"/>
              </a:rPr>
              <a:t>D</a:t>
            </a:r>
            <a:r>
              <a:rPr lang="en-GB" sz="2200" b="1" dirty="0" err="1" smtClean="0">
                <a:solidFill>
                  <a:srgbClr val="002060"/>
                </a:solidFill>
                <a:latin typeface="Book Antiqua" panose="02040602050305030304" pitchFamily="18" charset="0"/>
              </a:rPr>
              <a:t>evelop</a:t>
            </a:r>
            <a:r>
              <a:rPr lang="sr-Latn-RS" sz="2200" b="1" dirty="0" smtClean="0">
                <a:solidFill>
                  <a:srgbClr val="002060"/>
                </a:solidFill>
                <a:latin typeface="Book Antiqua" panose="02040602050305030304" pitchFamily="18" charset="0"/>
              </a:rPr>
              <a:t>ment</a:t>
            </a:r>
            <a:r>
              <a:rPr lang="en-GB" sz="2200" b="1" dirty="0" smtClean="0">
                <a:solidFill>
                  <a:srgbClr val="002060"/>
                </a:solidFill>
                <a:latin typeface="Book Antiqua" panose="02040602050305030304" pitchFamily="18" charset="0"/>
              </a:rPr>
              <a:t> of master curricula </a:t>
            </a:r>
            <a:r>
              <a:rPr lang="en-GB" sz="2200" dirty="0" smtClean="0">
                <a:solidFill>
                  <a:srgbClr val="002060"/>
                </a:solidFill>
                <a:latin typeface="Book Antiqua" panose="02040602050305030304" pitchFamily="18" charset="0"/>
              </a:rPr>
              <a:t>with all necessary elements in line with the Europe 2020 strategy, ET 2020, Standards and Guidelines for Quality Assurance in the European Higher Education Area and the Bologna requirements, training of teaching staff (by December 2017), upgrading teaching environment (by June 2017)</a:t>
            </a:r>
            <a:r>
              <a:rPr lang="sr-Latn-RS" sz="2200" dirty="0" smtClean="0">
                <a:solidFill>
                  <a:srgbClr val="002060"/>
                </a:solidFill>
                <a:latin typeface="Book Antiqua" panose="02040602050305030304" pitchFamily="18" charset="0"/>
              </a:rPr>
              <a:t>.</a:t>
            </a:r>
            <a:r>
              <a:rPr lang="en-GB" sz="2200" dirty="0" smtClean="0">
                <a:solidFill>
                  <a:srgbClr val="002060"/>
                </a:solidFill>
                <a:latin typeface="Book Antiqua" panose="02040602050305030304" pitchFamily="18" charset="0"/>
              </a:rPr>
              <a:t> </a:t>
            </a:r>
            <a:endParaRPr lang="sr-Latn-RS" sz="2200" dirty="0" smtClean="0">
              <a:solidFill>
                <a:srgbClr val="002060"/>
              </a:solidFill>
              <a:latin typeface="Book Antiqua" panose="02040602050305030304" pitchFamily="18" charset="0"/>
            </a:endParaRPr>
          </a:p>
          <a:p>
            <a:pPr algn="just"/>
            <a:r>
              <a:rPr lang="sr-Latn-RS" sz="2200" b="1" dirty="0" smtClean="0">
                <a:solidFill>
                  <a:srgbClr val="002060"/>
                </a:solidFill>
                <a:latin typeface="Book Antiqua" panose="02040602050305030304" pitchFamily="18" charset="0"/>
              </a:rPr>
              <a:t>D</a:t>
            </a:r>
            <a:r>
              <a:rPr lang="en-GB" sz="2200" b="1" dirty="0" err="1" smtClean="0">
                <a:solidFill>
                  <a:srgbClr val="002060"/>
                </a:solidFill>
                <a:latin typeface="Book Antiqua" panose="02040602050305030304" pitchFamily="18" charset="0"/>
              </a:rPr>
              <a:t>evelop</a:t>
            </a:r>
            <a:r>
              <a:rPr lang="sr-Latn-RS" sz="2200" b="1" dirty="0" smtClean="0">
                <a:solidFill>
                  <a:srgbClr val="002060"/>
                </a:solidFill>
                <a:latin typeface="Book Antiqua" panose="02040602050305030304" pitchFamily="18" charset="0"/>
              </a:rPr>
              <a:t>ment</a:t>
            </a:r>
            <a:r>
              <a:rPr lang="en-GB" sz="2200" b="1" dirty="0" smtClean="0">
                <a:solidFill>
                  <a:srgbClr val="002060"/>
                </a:solidFill>
                <a:latin typeface="Book Antiqua" panose="02040602050305030304" pitchFamily="18" charset="0"/>
              </a:rPr>
              <a:t> of educational trainings </a:t>
            </a:r>
            <a:r>
              <a:rPr lang="en-GB" sz="2200" dirty="0" smtClean="0">
                <a:solidFill>
                  <a:srgbClr val="002060"/>
                </a:solidFill>
                <a:latin typeface="Book Antiqua" panose="02040602050305030304" pitchFamily="18" charset="0"/>
              </a:rPr>
              <a:t>for citizens and public sector (by February 2018)</a:t>
            </a:r>
            <a:r>
              <a:rPr lang="sr-Latn-RS" sz="2200" dirty="0" smtClean="0">
                <a:solidFill>
                  <a:srgbClr val="002060"/>
                </a:solidFill>
                <a:latin typeface="Book Antiqua" panose="02040602050305030304" pitchFamily="18" charset="0"/>
              </a:rPr>
              <a:t>.</a:t>
            </a:r>
            <a:endParaRPr lang="en-US" sz="2200" dirty="0" smtClean="0">
              <a:solidFill>
                <a:srgbClr val="002060"/>
              </a:solidFill>
              <a:latin typeface="Book Antiqua" panose="02040602050305030304" pitchFamily="18" charset="0"/>
            </a:endParaRPr>
          </a:p>
          <a:p>
            <a:pPr algn="just"/>
            <a:r>
              <a:rPr lang="sr-Latn-RS" sz="2200" b="1" dirty="0" smtClean="0">
                <a:solidFill>
                  <a:srgbClr val="002060"/>
                </a:solidFill>
                <a:latin typeface="Book Antiqua" panose="02040602050305030304" pitchFamily="18" charset="0"/>
              </a:rPr>
              <a:t>I</a:t>
            </a:r>
            <a:r>
              <a:rPr lang="en-GB" sz="2200" b="1" dirty="0" err="1" smtClean="0">
                <a:solidFill>
                  <a:srgbClr val="002060"/>
                </a:solidFill>
                <a:latin typeface="Book Antiqua" panose="02040602050305030304" pitchFamily="18" charset="0"/>
              </a:rPr>
              <a:t>mplementation</a:t>
            </a:r>
            <a:r>
              <a:rPr lang="en-GB" sz="2200" b="1" dirty="0" smtClean="0">
                <a:solidFill>
                  <a:srgbClr val="002060"/>
                </a:solidFill>
                <a:latin typeface="Book Antiqua" panose="02040602050305030304" pitchFamily="18" charset="0"/>
              </a:rPr>
              <a:t> of master curricula with students’ internships and student and staff </a:t>
            </a:r>
            <a:r>
              <a:rPr lang="en-GB" sz="2200" b="1" dirty="0" err="1" smtClean="0">
                <a:solidFill>
                  <a:srgbClr val="002060"/>
                </a:solidFill>
                <a:latin typeface="Book Antiqua" panose="02040602050305030304" pitchFamily="18" charset="0"/>
              </a:rPr>
              <a:t>mobilities</a:t>
            </a:r>
            <a:r>
              <a:rPr lang="en-GB" sz="2200" dirty="0" smtClean="0">
                <a:solidFill>
                  <a:srgbClr val="002060"/>
                </a:solidFill>
                <a:latin typeface="Book Antiqua" panose="02040602050305030304" pitchFamily="18" charset="0"/>
              </a:rPr>
              <a:t> (since May 2018) and trainings (since December 2017).</a:t>
            </a:r>
            <a:endParaRPr lang="en-US" sz="22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Student Involment</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22437"/>
            <a:ext cx="8229600" cy="4525963"/>
          </a:xfrm>
        </p:spPr>
        <p:txBody>
          <a:bodyPr>
            <a:noAutofit/>
          </a:bodyPr>
          <a:lstStyle/>
          <a:p>
            <a:pPr algn="just"/>
            <a:r>
              <a:rPr lang="sr-Latn-RS" sz="2600" dirty="0" smtClean="0">
                <a:solidFill>
                  <a:srgbClr val="002060"/>
                </a:solidFill>
                <a:latin typeface="Book Antiqua" panose="02040602050305030304" pitchFamily="18" charset="0"/>
              </a:rPr>
              <a:t>S</a:t>
            </a:r>
            <a:r>
              <a:rPr lang="en-GB" sz="2600" dirty="0" err="1" smtClean="0">
                <a:solidFill>
                  <a:srgbClr val="002060"/>
                </a:solidFill>
                <a:latin typeface="Book Antiqua" panose="02040602050305030304" pitchFamily="18" charset="0"/>
              </a:rPr>
              <a:t>tudents</a:t>
            </a:r>
            <a:r>
              <a:rPr lang="en-GB" sz="2600" dirty="0" smtClean="0">
                <a:solidFill>
                  <a:srgbClr val="002060"/>
                </a:solidFill>
                <a:latin typeface="Book Antiqua" panose="02040602050305030304" pitchFamily="18" charset="0"/>
              </a:rPr>
              <a:t> will be informed about developed new master curricula and provided internships in WB and EU partner countries and they will be given opportunity to study in EU within the Special Mobility Strand (45 </a:t>
            </a:r>
            <a:r>
              <a:rPr lang="en-GB" sz="2600" dirty="0" err="1" smtClean="0">
                <a:solidFill>
                  <a:srgbClr val="002060"/>
                </a:solidFill>
                <a:latin typeface="Book Antiqua" panose="02040602050305030304" pitchFamily="18" charset="0"/>
              </a:rPr>
              <a:t>mobilities</a:t>
            </a:r>
            <a:r>
              <a:rPr lang="en-GB" sz="2600" dirty="0" smtClean="0">
                <a:solidFill>
                  <a:srgbClr val="002060"/>
                </a:solidFill>
                <a:latin typeface="Book Antiqua" panose="02040602050305030304" pitchFamily="18" charset="0"/>
              </a:rPr>
              <a:t>)</a:t>
            </a:r>
            <a:r>
              <a:rPr lang="sr-Latn-RS" sz="2600" dirty="0" smtClean="0">
                <a:solidFill>
                  <a:srgbClr val="002060"/>
                </a:solidFill>
                <a:latin typeface="Book Antiqua" panose="02040602050305030304" pitchFamily="18" charset="0"/>
              </a:rPr>
              <a:t>.</a:t>
            </a:r>
            <a:endParaRPr lang="en-US" sz="2600" dirty="0" smtClean="0">
              <a:solidFill>
                <a:srgbClr val="002060"/>
              </a:solidFill>
              <a:latin typeface="Book Antiqua" panose="02040602050305030304" pitchFamily="18" charset="0"/>
            </a:endParaRPr>
          </a:p>
          <a:p>
            <a:pPr algn="just"/>
            <a:r>
              <a:rPr lang="sr-Latn-RS" sz="2600" dirty="0" smtClean="0">
                <a:solidFill>
                  <a:srgbClr val="002060"/>
                </a:solidFill>
                <a:latin typeface="Book Antiqua" panose="02040602050305030304" pitchFamily="18" charset="0"/>
              </a:rPr>
              <a:t>S</a:t>
            </a:r>
            <a:r>
              <a:rPr lang="en-GB" sz="2600" dirty="0" err="1" smtClean="0">
                <a:solidFill>
                  <a:srgbClr val="002060"/>
                </a:solidFill>
                <a:latin typeface="Book Antiqua" panose="02040602050305030304" pitchFamily="18" charset="0"/>
              </a:rPr>
              <a:t>tudents</a:t>
            </a:r>
            <a:r>
              <a:rPr lang="en-GB" sz="2600" dirty="0" smtClean="0">
                <a:solidFill>
                  <a:srgbClr val="002060"/>
                </a:solidFill>
                <a:latin typeface="Book Antiqua" panose="02040602050305030304" pitchFamily="18" charset="0"/>
              </a:rPr>
              <a:t> feedback through the self-evaluation of master curricula will be one of the main indicators of the project quality</a:t>
            </a:r>
            <a:r>
              <a:rPr lang="sr-Latn-RS" sz="2600" dirty="0" smtClean="0">
                <a:solidFill>
                  <a:srgbClr val="002060"/>
                </a:solidFill>
                <a:latin typeface="Book Antiqua" panose="02040602050305030304" pitchFamily="18" charset="0"/>
              </a:rPr>
              <a:t>.</a:t>
            </a:r>
            <a:endParaRPr lang="en-US" sz="2600" dirty="0" smtClean="0">
              <a:solidFill>
                <a:srgbClr val="002060"/>
              </a:solidFill>
              <a:latin typeface="Book Antiqua" panose="02040602050305030304" pitchFamily="18" charset="0"/>
            </a:endParaRPr>
          </a:p>
          <a:p>
            <a:pPr algn="just"/>
            <a:r>
              <a:rPr lang="sr-Latn-RS" sz="2600" dirty="0" smtClean="0">
                <a:solidFill>
                  <a:srgbClr val="002060"/>
                </a:solidFill>
                <a:latin typeface="Book Antiqua" panose="02040602050305030304" pitchFamily="18" charset="0"/>
              </a:rPr>
              <a:t>S</a:t>
            </a:r>
            <a:r>
              <a:rPr lang="en-GB" sz="2600" dirty="0" err="1" smtClean="0">
                <a:solidFill>
                  <a:srgbClr val="002060"/>
                </a:solidFill>
                <a:latin typeface="Book Antiqua" panose="02040602050305030304" pitchFamily="18" charset="0"/>
              </a:rPr>
              <a:t>tudents</a:t>
            </a:r>
            <a:r>
              <a:rPr lang="en-GB" sz="2600" dirty="0" smtClean="0">
                <a:solidFill>
                  <a:srgbClr val="002060"/>
                </a:solidFill>
                <a:latin typeface="Book Antiqua" panose="02040602050305030304" pitchFamily="18" charset="0"/>
              </a:rPr>
              <a:t> will be actively involved in promotion of developed master curricula.</a:t>
            </a:r>
            <a:endParaRPr lang="en-US" sz="26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9</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2070</Words>
  <Application>Microsoft Office PowerPoint</Application>
  <PresentationFormat>On-screen Show (4:3)</PresentationFormat>
  <Paragraphs>550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Development of master curricula for natural disasters risk management in Western Balkan countries</vt:lpstr>
      <vt:lpstr>Basic Information</vt:lpstr>
      <vt:lpstr>Natural hazards</vt:lpstr>
      <vt:lpstr>Natural hazards</vt:lpstr>
      <vt:lpstr>Motivation</vt:lpstr>
      <vt:lpstr>Overall Broader Objective</vt:lpstr>
      <vt:lpstr>Specific Objectives</vt:lpstr>
      <vt:lpstr>Project Realisation</vt:lpstr>
      <vt:lpstr>Student Involment</vt:lpstr>
      <vt:lpstr>Short Term Impact Indicators</vt:lpstr>
      <vt:lpstr>Long Term Impact Indicators</vt:lpstr>
      <vt:lpstr>Sustainability</vt:lpstr>
      <vt:lpstr>Consortium</vt:lpstr>
      <vt:lpstr>Consortium</vt:lpstr>
      <vt:lpstr>Consortium</vt:lpstr>
      <vt:lpstr>Slide 16</vt:lpstr>
      <vt:lpstr>Work Packages</vt:lpstr>
      <vt:lpstr>Work Packages</vt:lpstr>
      <vt:lpstr>Workplan for project year 1</vt:lpstr>
      <vt:lpstr>Slide 20</vt:lpstr>
      <vt:lpstr>NatRisk Management structure</vt:lpstr>
      <vt:lpstr>Steering Committee</vt:lpstr>
      <vt:lpstr>Project Management Committee</vt:lpstr>
      <vt:lpstr>Quality Assurance Committee</vt:lpstr>
      <vt:lpstr>Mobility Strand Team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Milan</cp:lastModifiedBy>
  <cp:revision>82</cp:revision>
  <dcterms:created xsi:type="dcterms:W3CDTF">2006-08-16T00:00:00Z</dcterms:created>
  <dcterms:modified xsi:type="dcterms:W3CDTF">2017-04-19T14:20:48Z</dcterms:modified>
</cp:coreProperties>
</file>